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20"/>
  </p:notesMasterIdLst>
  <p:handoutMasterIdLst>
    <p:handoutMasterId r:id="rId21"/>
  </p:handoutMasterIdLst>
  <p:sldIdLst>
    <p:sldId id="369" r:id="rId2"/>
    <p:sldId id="370" r:id="rId3"/>
    <p:sldId id="383" r:id="rId4"/>
    <p:sldId id="381" r:id="rId5"/>
    <p:sldId id="371" r:id="rId6"/>
    <p:sldId id="372" r:id="rId7"/>
    <p:sldId id="373" r:id="rId8"/>
    <p:sldId id="374" r:id="rId9"/>
    <p:sldId id="375" r:id="rId10"/>
    <p:sldId id="376" r:id="rId11"/>
    <p:sldId id="377" r:id="rId12"/>
    <p:sldId id="378" r:id="rId13"/>
    <p:sldId id="379" r:id="rId14"/>
    <p:sldId id="380" r:id="rId15"/>
    <p:sldId id="384" r:id="rId16"/>
    <p:sldId id="385" r:id="rId17"/>
    <p:sldId id="386" r:id="rId18"/>
    <p:sldId id="387" r:id="rId19"/>
  </p:sldIdLst>
  <p:sldSz cx="9144000" cy="64008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145"/>
    <a:srgbClr val="006A71"/>
    <a:srgbClr val="6A737B"/>
    <a:srgbClr val="817C00"/>
    <a:srgbClr val="98002E"/>
    <a:srgbClr val="9EA374"/>
    <a:srgbClr val="E7A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2298" autoAdjust="0"/>
  </p:normalViewPr>
  <p:slideViewPr>
    <p:cSldViewPr snapToGrid="0" snapToObjects="1">
      <p:cViewPr varScale="1">
        <p:scale>
          <a:sx n="116" d="100"/>
          <a:sy n="116" d="100"/>
        </p:scale>
        <p:origin x="-1074" y="-96"/>
      </p:cViewPr>
      <p:guideLst>
        <p:guide orient="horz" pos="2016"/>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3106" y="-96"/>
      </p:cViewPr>
      <p:guideLst>
        <p:guide orient="horz" pos="2905"/>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484"/>
          </a:xfrm>
          <a:prstGeom prst="rect">
            <a:avLst/>
          </a:prstGeom>
        </p:spPr>
        <p:txBody>
          <a:bodyPr vert="horz" lIns="91420" tIns="45709" rIns="91420" bIns="4570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484"/>
          </a:xfrm>
          <a:prstGeom prst="rect">
            <a:avLst/>
          </a:prstGeom>
        </p:spPr>
        <p:txBody>
          <a:bodyPr vert="horz" lIns="91420" tIns="45709" rIns="91420" bIns="45709" rtlCol="0"/>
          <a:lstStyle>
            <a:lvl1pPr algn="r">
              <a:defRPr sz="1200"/>
            </a:lvl1pPr>
          </a:lstStyle>
          <a:p>
            <a:fld id="{D0B9F87C-3AA8-4F84-8D6F-E7CCFACF8850}" type="datetimeFigureOut">
              <a:rPr lang="en-US" smtClean="0"/>
              <a:pPr/>
              <a:t>1/15/2015</a:t>
            </a:fld>
            <a:endParaRPr lang="en-US" dirty="0"/>
          </a:p>
        </p:txBody>
      </p:sp>
      <p:sp>
        <p:nvSpPr>
          <p:cNvPr id="4" name="Footer Placeholder 3"/>
          <p:cNvSpPr>
            <a:spLocks noGrp="1"/>
          </p:cNvSpPr>
          <p:nvPr>
            <p:ph type="ftr" sz="quarter" idx="2"/>
          </p:nvPr>
        </p:nvSpPr>
        <p:spPr>
          <a:xfrm>
            <a:off x="0" y="8760316"/>
            <a:ext cx="3037840" cy="461484"/>
          </a:xfrm>
          <a:prstGeom prst="rect">
            <a:avLst/>
          </a:prstGeom>
        </p:spPr>
        <p:txBody>
          <a:bodyPr vert="horz" lIns="91420" tIns="45709" rIns="91420" bIns="457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60316"/>
            <a:ext cx="3037840" cy="461484"/>
          </a:xfrm>
          <a:prstGeom prst="rect">
            <a:avLst/>
          </a:prstGeom>
        </p:spPr>
        <p:txBody>
          <a:bodyPr vert="horz" lIns="91420" tIns="45709" rIns="91420" bIns="45709" rtlCol="0" anchor="b"/>
          <a:lstStyle>
            <a:lvl1pPr algn="r">
              <a:defRPr sz="1200"/>
            </a:lvl1pPr>
          </a:lstStyle>
          <a:p>
            <a:fld id="{F079C41B-25A9-4550-829E-EB6B9EA205A2}" type="slidenum">
              <a:rPr lang="en-US" smtClean="0"/>
              <a:pPr/>
              <a:t>‹#›</a:t>
            </a:fld>
            <a:endParaRPr lang="en-US" dirty="0"/>
          </a:p>
        </p:txBody>
      </p:sp>
    </p:spTree>
    <p:extLst>
      <p:ext uri="{BB962C8B-B14F-4D97-AF65-F5344CB8AC3E}">
        <p14:creationId xmlns:p14="http://schemas.microsoft.com/office/powerpoint/2010/main" val="34632073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484"/>
          </a:xfrm>
          <a:prstGeom prst="rect">
            <a:avLst/>
          </a:prstGeom>
        </p:spPr>
        <p:txBody>
          <a:bodyPr vert="horz" lIns="91420" tIns="45709" rIns="91420" bIns="4570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484"/>
          </a:xfrm>
          <a:prstGeom prst="rect">
            <a:avLst/>
          </a:prstGeom>
        </p:spPr>
        <p:txBody>
          <a:bodyPr vert="horz" lIns="91420" tIns="45709" rIns="91420" bIns="45709" rtlCol="0"/>
          <a:lstStyle>
            <a:lvl1pPr algn="r">
              <a:defRPr sz="1200"/>
            </a:lvl1pPr>
          </a:lstStyle>
          <a:p>
            <a:fld id="{C2430317-F49C-48B0-A09E-5EA97D9F60C4}" type="datetimeFigureOut">
              <a:rPr lang="en-US" smtClean="0"/>
              <a:pPr/>
              <a:t>1/15/2015</a:t>
            </a:fld>
            <a:endParaRPr lang="en-US" dirty="0"/>
          </a:p>
        </p:txBody>
      </p:sp>
      <p:sp>
        <p:nvSpPr>
          <p:cNvPr id="4" name="Slide Image Placeholder 3"/>
          <p:cNvSpPr>
            <a:spLocks noGrp="1" noRot="1" noChangeAspect="1"/>
          </p:cNvSpPr>
          <p:nvPr>
            <p:ph type="sldImg" idx="2"/>
          </p:nvPr>
        </p:nvSpPr>
        <p:spPr>
          <a:xfrm>
            <a:off x="1035050" y="692150"/>
            <a:ext cx="4940300" cy="3457575"/>
          </a:xfrm>
          <a:prstGeom prst="rect">
            <a:avLst/>
          </a:prstGeom>
          <a:noFill/>
          <a:ln w="12700">
            <a:solidFill>
              <a:prstClr val="black"/>
            </a:solidFill>
          </a:ln>
        </p:spPr>
        <p:txBody>
          <a:bodyPr vert="horz" lIns="91420" tIns="45709" rIns="91420" bIns="45709" rtlCol="0" anchor="ctr"/>
          <a:lstStyle/>
          <a:p>
            <a:endParaRPr lang="en-US" dirty="0"/>
          </a:p>
        </p:txBody>
      </p:sp>
      <p:sp>
        <p:nvSpPr>
          <p:cNvPr id="5" name="Notes Placeholder 4"/>
          <p:cNvSpPr>
            <a:spLocks noGrp="1"/>
          </p:cNvSpPr>
          <p:nvPr>
            <p:ph type="body" sz="quarter" idx="3"/>
          </p:nvPr>
        </p:nvSpPr>
        <p:spPr>
          <a:xfrm>
            <a:off x="701041" y="4381736"/>
            <a:ext cx="5608320" cy="4150204"/>
          </a:xfrm>
          <a:prstGeom prst="rect">
            <a:avLst/>
          </a:prstGeom>
        </p:spPr>
        <p:txBody>
          <a:bodyPr vert="horz" lIns="91420" tIns="45709" rIns="91420" bIns="457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316"/>
            <a:ext cx="3037840" cy="461484"/>
          </a:xfrm>
          <a:prstGeom prst="rect">
            <a:avLst/>
          </a:prstGeom>
        </p:spPr>
        <p:txBody>
          <a:bodyPr vert="horz" lIns="91420" tIns="45709" rIns="91420" bIns="457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316"/>
            <a:ext cx="3037840" cy="461484"/>
          </a:xfrm>
          <a:prstGeom prst="rect">
            <a:avLst/>
          </a:prstGeom>
        </p:spPr>
        <p:txBody>
          <a:bodyPr vert="horz" lIns="91420" tIns="45709" rIns="91420" bIns="45709" rtlCol="0" anchor="b"/>
          <a:lstStyle>
            <a:lvl1pPr algn="r">
              <a:defRPr sz="1200"/>
            </a:lvl1pPr>
          </a:lstStyle>
          <a:p>
            <a:fld id="{54E1B74B-122B-49EC-ACA6-EB45559B2095}" type="slidenum">
              <a:rPr lang="en-US" smtClean="0"/>
              <a:pPr/>
              <a:t>‹#›</a:t>
            </a:fld>
            <a:endParaRPr lang="en-US" dirty="0"/>
          </a:p>
        </p:txBody>
      </p:sp>
    </p:spTree>
    <p:extLst>
      <p:ext uri="{BB962C8B-B14F-4D97-AF65-F5344CB8AC3E}">
        <p14:creationId xmlns:p14="http://schemas.microsoft.com/office/powerpoint/2010/main" val="4234093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8441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textile and textile article imports are so complicated that CBP has developed separate Informed Compliance publications on “NAFTA for Textiles and Textile Articles” and on “Textiles and Apparel rules of Origin”.</a:t>
            </a:r>
            <a:endParaRPr lang="en-US" dirty="0"/>
          </a:p>
        </p:txBody>
      </p:sp>
    </p:spTree>
    <p:extLst>
      <p:ext uri="{BB962C8B-B14F-4D97-AF65-F5344CB8AC3E}">
        <p14:creationId xmlns:p14="http://schemas.microsoft.com/office/powerpoint/2010/main" val="293807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Solar panels were purchased from a Canadian company by a U.S.</a:t>
            </a:r>
            <a:r>
              <a:rPr lang="en-US" baseline="0" dirty="0" smtClean="0"/>
              <a:t> importer. The importer “assumed” the solar panels were made in Canada.  The panels were actually made in Taiwan with solar cells that were manufactured in China.  Solar panels manufactured using solar cells made in China are subject to ADD – at a rate of 249%.</a:t>
            </a:r>
            <a:endParaRPr lang="en-US" dirty="0"/>
          </a:p>
        </p:txBody>
      </p:sp>
    </p:spTree>
    <p:extLst>
      <p:ext uri="{BB962C8B-B14F-4D97-AF65-F5344CB8AC3E}">
        <p14:creationId xmlns:p14="http://schemas.microsoft.com/office/powerpoint/2010/main" val="74926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scenario with model tractors and declaration of assists (engineering design and drawings).</a:t>
            </a:r>
            <a:endParaRPr lang="en-US" dirty="0"/>
          </a:p>
        </p:txBody>
      </p:sp>
    </p:spTree>
    <p:extLst>
      <p:ext uri="{BB962C8B-B14F-4D97-AF65-F5344CB8AC3E}">
        <p14:creationId xmlns:p14="http://schemas.microsoft.com/office/powerpoint/2010/main" val="517172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additional costs include</a:t>
            </a:r>
            <a:r>
              <a:rPr lang="en-US" baseline="0" dirty="0" smtClean="0"/>
              <a:t> “assists” – certain items which the buyer provides to the seller free of charge or at a reduced charge, that are used in connection with the production of the imported item.  These items include engineering and design work, artwork, items that are components of the item to be produced, and tooling or molds used in the production of the imported item.  Royalties, commissions, offsets against open receivables – these all affect invoice price. There may also be seller’s or buyer’s commissions involved in the importation of the goods; they should be reported to CBP also.</a:t>
            </a:r>
            <a:endParaRPr lang="en-US" dirty="0"/>
          </a:p>
        </p:txBody>
      </p:sp>
    </p:spTree>
    <p:extLst>
      <p:ext uri="{BB962C8B-B14F-4D97-AF65-F5344CB8AC3E}">
        <p14:creationId xmlns:p14="http://schemas.microsoft.com/office/powerpoint/2010/main" val="240450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 . . .     CROSS – Customs Rulings Online Search System</a:t>
            </a:r>
            <a:endParaRPr lang="en-US" dirty="0"/>
          </a:p>
        </p:txBody>
      </p:sp>
    </p:spTree>
    <p:extLst>
      <p:ext uri="{BB962C8B-B14F-4D97-AF65-F5344CB8AC3E}">
        <p14:creationId xmlns:p14="http://schemas.microsoft.com/office/powerpoint/2010/main" val="3153989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553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 is baffling to me that there are</a:t>
            </a:r>
            <a:r>
              <a:rPr lang="en-US" baseline="0" dirty="0" smtClean="0"/>
              <a:t> still companies – many small, some large – that still have no idea of their responsibilities as an importer.  And there are even more companies that are claiming NAFTA benefits that have no idea how to qualify their goods for NAFTA benefits, nor the associated recordkeeping requirements.  But that’s a topic for discussion on another day!</a:t>
            </a:r>
            <a:endParaRPr lang="en-US" dirty="0"/>
          </a:p>
        </p:txBody>
      </p:sp>
    </p:spTree>
    <p:extLst>
      <p:ext uri="{BB962C8B-B14F-4D97-AF65-F5344CB8AC3E}">
        <p14:creationId xmlns:p14="http://schemas.microsoft.com/office/powerpoint/2010/main" val="287128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415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25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641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053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remember something</a:t>
            </a:r>
            <a:r>
              <a:rPr lang="en-US" baseline="0" dirty="0" smtClean="0"/>
              <a:t> that I learned from one of my earliest mentors – way back when I worked for C.J. Tower &amp; Sons back in 19 - -.  He told me “in this business, it’s imperative that you know what you know – and know what you don’t know.”  There’s no room for “assuming” – we all know what happens when we do – or for guessing because you’ll only be right about half of the time.  And that is far from acceptable when you are dealing with the government – any government.</a:t>
            </a:r>
            <a:endParaRPr lang="en-US" dirty="0"/>
          </a:p>
        </p:txBody>
      </p:sp>
    </p:spTree>
    <p:extLst>
      <p:ext uri="{BB962C8B-B14F-4D97-AF65-F5344CB8AC3E}">
        <p14:creationId xmlns:p14="http://schemas.microsoft.com/office/powerpoint/2010/main" val="237150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This means that someone with knowledge of import requirements and the company’s imported goods needs to audit all information</a:t>
            </a:r>
            <a:r>
              <a:rPr lang="en-US" baseline="0" dirty="0" smtClean="0"/>
              <a:t> reported to CBP on </a:t>
            </a:r>
            <a:r>
              <a:rPr lang="en-US" dirty="0" smtClean="0"/>
              <a:t>the entry summary – not just audit the brokerage fees on the broker’s invoice (which is what is done by many importers).  All errors in information submitted</a:t>
            </a:r>
            <a:r>
              <a:rPr lang="en-US" baseline="0" dirty="0" smtClean="0"/>
              <a:t> to CBP must be corrected, regardless of whether they affect duty and/or fees due.</a:t>
            </a:r>
            <a:endParaRPr lang="en-US" dirty="0"/>
          </a:p>
        </p:txBody>
      </p:sp>
    </p:spTree>
    <p:extLst>
      <p:ext uri="{BB962C8B-B14F-4D97-AF65-F5344CB8AC3E}">
        <p14:creationId xmlns:p14="http://schemas.microsoft.com/office/powerpoint/2010/main" val="195580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Who</a:t>
            </a:r>
            <a:r>
              <a:rPr lang="en-US" baseline="0" dirty="0" smtClean="0"/>
              <a:t> knows what “liquidation” means?  Does anyone know why it’s important to monitor entries on which liquidation has been extended or suspended?</a:t>
            </a:r>
            <a:endParaRPr lang="en-US" dirty="0"/>
          </a:p>
        </p:txBody>
      </p:sp>
    </p:spTree>
    <p:extLst>
      <p:ext uri="{BB962C8B-B14F-4D97-AF65-F5344CB8AC3E}">
        <p14:creationId xmlns:p14="http://schemas.microsoft.com/office/powerpoint/2010/main" val="3598041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232374"/>
            <a:ext cx="5167998" cy="1372023"/>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5828715" y="4232374"/>
            <a:ext cx="3215563" cy="1372023"/>
          </a:xfrm>
        </p:spPr>
        <p:txBody>
          <a:bodyPr anchor="ct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5122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a:solidFill>
                  <a:srgbClr val="404040"/>
                </a:solidFill>
                <a:latin typeface="Arial"/>
                <a:cs typeface="Arial"/>
              </a:defRPr>
            </a:lvl1pPr>
          </a:lstStyle>
          <a:p>
            <a:endParaRPr lang="en-US" dirty="0"/>
          </a:p>
        </p:txBody>
      </p:sp>
    </p:spTree>
    <p:extLst>
      <p:ext uri="{BB962C8B-B14F-4D97-AF65-F5344CB8AC3E}">
        <p14:creationId xmlns:p14="http://schemas.microsoft.com/office/powerpoint/2010/main" val="363459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6329"/>
            <a:ext cx="2057400" cy="54614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6329"/>
            <a:ext cx="6019800" cy="5461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000">
                <a:solidFill>
                  <a:srgbClr val="404040"/>
                </a:solidFill>
                <a:latin typeface="Arial"/>
                <a:cs typeface="Arial"/>
              </a:defRPr>
            </a:lvl1pPr>
          </a:lstStyle>
          <a:p>
            <a:endParaRPr lang="en-US" dirty="0"/>
          </a:p>
        </p:txBody>
      </p:sp>
    </p:spTree>
    <p:extLst>
      <p:ext uri="{BB962C8B-B14F-4D97-AF65-F5344CB8AC3E}">
        <p14:creationId xmlns:p14="http://schemas.microsoft.com/office/powerpoint/2010/main" val="148073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000">
                <a:solidFill>
                  <a:schemeClr val="tx1">
                    <a:lumMod val="75000"/>
                    <a:lumOff val="25000"/>
                  </a:schemeClr>
                </a:solidFill>
                <a:latin typeface="Arial"/>
                <a:cs typeface="Arial"/>
              </a:defRPr>
            </a:lvl1pPr>
          </a:lstStyle>
          <a:p>
            <a:endParaRPr lang="en-US" dirty="0">
              <a:solidFill>
                <a:prstClr val="black">
                  <a:lumMod val="75000"/>
                  <a:lumOff val="25000"/>
                </a:prstClr>
              </a:solidFill>
            </a:endParaRPr>
          </a:p>
        </p:txBody>
      </p:sp>
      <p:pic>
        <p:nvPicPr>
          <p:cNvPr id="7" name="Picture 6" descr="Farrow_logo.png"/>
          <p:cNvPicPr>
            <a:picLocks noChangeAspect="1"/>
          </p:cNvPicPr>
          <p:nvPr userDrawn="1"/>
        </p:nvPicPr>
        <p:blipFill>
          <a:blip r:embed="rId2"/>
          <a:stretch>
            <a:fillRect/>
          </a:stretch>
        </p:blipFill>
        <p:spPr>
          <a:xfrm>
            <a:off x="7202716" y="5879306"/>
            <a:ext cx="1651000" cy="448198"/>
          </a:xfrm>
          <a:prstGeom prst="rect">
            <a:avLst/>
          </a:prstGeom>
        </p:spPr>
      </p:pic>
    </p:spTree>
    <p:extLst>
      <p:ext uri="{BB962C8B-B14F-4D97-AF65-F5344CB8AC3E}">
        <p14:creationId xmlns:p14="http://schemas.microsoft.com/office/powerpoint/2010/main" val="429175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13107"/>
            <a:ext cx="7772400"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712932"/>
            <a:ext cx="7772400"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404040"/>
                </a:solidFill>
              </a:defRPr>
            </a:lvl1pPr>
          </a:lstStyle>
          <a:p>
            <a:endParaRPr lang="en-US" dirty="0"/>
          </a:p>
        </p:txBody>
      </p:sp>
      <p:pic>
        <p:nvPicPr>
          <p:cNvPr id="8" name="Picture 7" descr="Farrow_logo.png"/>
          <p:cNvPicPr>
            <a:picLocks noChangeAspect="1"/>
          </p:cNvPicPr>
          <p:nvPr userDrawn="1"/>
        </p:nvPicPr>
        <p:blipFill>
          <a:blip r:embed="rId2"/>
          <a:stretch>
            <a:fillRect/>
          </a:stretch>
        </p:blipFill>
        <p:spPr>
          <a:xfrm>
            <a:off x="7202716" y="5879306"/>
            <a:ext cx="1651000" cy="448198"/>
          </a:xfrm>
          <a:prstGeom prst="rect">
            <a:avLst/>
          </a:prstGeom>
        </p:spPr>
      </p:pic>
    </p:spTree>
    <p:extLst>
      <p:ext uri="{BB962C8B-B14F-4D97-AF65-F5344CB8AC3E}">
        <p14:creationId xmlns:p14="http://schemas.microsoft.com/office/powerpoint/2010/main" val="255185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521"/>
            <a:ext cx="4038600"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521"/>
            <a:ext cx="4038600"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a:solidFill>
                  <a:srgbClr val="404040"/>
                </a:solidFill>
                <a:latin typeface="Arial"/>
                <a:cs typeface="Arial"/>
              </a:defRPr>
            </a:lvl1pPr>
          </a:lstStyle>
          <a:p>
            <a:endParaRPr lang="en-US" dirty="0"/>
          </a:p>
        </p:txBody>
      </p:sp>
      <p:pic>
        <p:nvPicPr>
          <p:cNvPr id="8" name="Picture 7" descr="Farrow_logo.png"/>
          <p:cNvPicPr>
            <a:picLocks noChangeAspect="1"/>
          </p:cNvPicPr>
          <p:nvPr userDrawn="1"/>
        </p:nvPicPr>
        <p:blipFill>
          <a:blip r:embed="rId2"/>
          <a:stretch>
            <a:fillRect/>
          </a:stretch>
        </p:blipFill>
        <p:spPr>
          <a:xfrm>
            <a:off x="7202716" y="5879306"/>
            <a:ext cx="1651000" cy="448198"/>
          </a:xfrm>
          <a:prstGeom prst="rect">
            <a:avLst/>
          </a:prstGeom>
        </p:spPr>
      </p:pic>
    </p:spTree>
    <p:extLst>
      <p:ext uri="{BB962C8B-B14F-4D97-AF65-F5344CB8AC3E}">
        <p14:creationId xmlns:p14="http://schemas.microsoft.com/office/powerpoint/2010/main" val="325565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2772"/>
            <a:ext cx="4040188"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9883"/>
            <a:ext cx="4040188"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32772"/>
            <a:ext cx="4041775"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029883"/>
            <a:ext cx="4041775"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z="1000">
                <a:solidFill>
                  <a:srgbClr val="404040"/>
                </a:solidFill>
                <a:latin typeface="Arial"/>
                <a:cs typeface="Arial"/>
              </a:defRPr>
            </a:lvl1pPr>
          </a:lstStyle>
          <a:p>
            <a:endParaRPr lang="en-US" dirty="0"/>
          </a:p>
        </p:txBody>
      </p:sp>
      <p:pic>
        <p:nvPicPr>
          <p:cNvPr id="10" name="Picture 9" descr="Farrow_logo.png"/>
          <p:cNvPicPr>
            <a:picLocks noChangeAspect="1"/>
          </p:cNvPicPr>
          <p:nvPr userDrawn="1"/>
        </p:nvPicPr>
        <p:blipFill>
          <a:blip r:embed="rId2"/>
          <a:stretch>
            <a:fillRect/>
          </a:stretch>
        </p:blipFill>
        <p:spPr>
          <a:xfrm>
            <a:off x="7202716" y="5879306"/>
            <a:ext cx="1651000" cy="448198"/>
          </a:xfrm>
          <a:prstGeom prst="rect">
            <a:avLst/>
          </a:prstGeom>
        </p:spPr>
      </p:pic>
    </p:spTree>
    <p:extLst>
      <p:ext uri="{BB962C8B-B14F-4D97-AF65-F5344CB8AC3E}">
        <p14:creationId xmlns:p14="http://schemas.microsoft.com/office/powerpoint/2010/main" val="77091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z="1000">
                <a:solidFill>
                  <a:srgbClr val="404040"/>
                </a:solidFill>
                <a:latin typeface="Arial"/>
                <a:cs typeface="Arial"/>
              </a:defRPr>
            </a:lvl1pPr>
          </a:lstStyle>
          <a:p>
            <a:endParaRPr lang="en-US" dirty="0"/>
          </a:p>
        </p:txBody>
      </p:sp>
      <p:pic>
        <p:nvPicPr>
          <p:cNvPr id="6" name="Picture 5" descr="Farrow_logo.png"/>
          <p:cNvPicPr>
            <a:picLocks noChangeAspect="1"/>
          </p:cNvPicPr>
          <p:nvPr userDrawn="1"/>
        </p:nvPicPr>
        <p:blipFill>
          <a:blip r:embed="rId2"/>
          <a:stretch>
            <a:fillRect/>
          </a:stretch>
        </p:blipFill>
        <p:spPr>
          <a:xfrm>
            <a:off x="7202716" y="5879306"/>
            <a:ext cx="1651000" cy="448198"/>
          </a:xfrm>
          <a:prstGeom prst="rect">
            <a:avLst/>
          </a:prstGeom>
        </p:spPr>
      </p:pic>
    </p:spTree>
    <p:extLst>
      <p:ext uri="{BB962C8B-B14F-4D97-AF65-F5344CB8AC3E}">
        <p14:creationId xmlns:p14="http://schemas.microsoft.com/office/powerpoint/2010/main" val="214140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pic>
        <p:nvPicPr>
          <p:cNvPr id="5" name="Picture 4" descr="Farrow_logo.png"/>
          <p:cNvPicPr>
            <a:picLocks noChangeAspect="1"/>
          </p:cNvPicPr>
          <p:nvPr userDrawn="1"/>
        </p:nvPicPr>
        <p:blipFill>
          <a:blip r:embed="rId2"/>
          <a:stretch>
            <a:fillRect/>
          </a:stretch>
        </p:blipFill>
        <p:spPr>
          <a:xfrm>
            <a:off x="7202716" y="5879306"/>
            <a:ext cx="1651000" cy="448198"/>
          </a:xfrm>
          <a:prstGeom prst="rect">
            <a:avLst/>
          </a:prstGeom>
        </p:spPr>
      </p:pic>
    </p:spTree>
    <p:extLst>
      <p:ext uri="{BB962C8B-B14F-4D97-AF65-F5344CB8AC3E}">
        <p14:creationId xmlns:p14="http://schemas.microsoft.com/office/powerpoint/2010/main" val="38117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47"/>
            <a:ext cx="9076871" cy="1084580"/>
          </a:xfrm>
        </p:spPr>
        <p:txBody>
          <a:bodyPr anchor="ctr">
            <a:no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15067"/>
            <a:ext cx="5111750" cy="37026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015067"/>
            <a:ext cx="3008313" cy="37026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solidFill>
                  <a:srgbClr val="404040"/>
                </a:solidFill>
                <a:latin typeface="Arial"/>
                <a:cs typeface="Arial"/>
              </a:defRPr>
            </a:lvl1pPr>
          </a:lstStyle>
          <a:p>
            <a:endParaRPr lang="en-US" dirty="0"/>
          </a:p>
        </p:txBody>
      </p:sp>
      <p:pic>
        <p:nvPicPr>
          <p:cNvPr id="8" name="Picture 7" descr="Farrow_logo.png"/>
          <p:cNvPicPr>
            <a:picLocks noChangeAspect="1"/>
          </p:cNvPicPr>
          <p:nvPr userDrawn="1"/>
        </p:nvPicPr>
        <p:blipFill>
          <a:blip r:embed="rId2"/>
          <a:stretch>
            <a:fillRect/>
          </a:stretch>
        </p:blipFill>
        <p:spPr>
          <a:xfrm>
            <a:off x="7202716" y="5879306"/>
            <a:ext cx="1651000" cy="448198"/>
          </a:xfrm>
          <a:prstGeom prst="rect">
            <a:avLst/>
          </a:prstGeom>
        </p:spPr>
      </p:pic>
    </p:spTree>
    <p:extLst>
      <p:ext uri="{BB962C8B-B14F-4D97-AF65-F5344CB8AC3E}">
        <p14:creationId xmlns:p14="http://schemas.microsoft.com/office/powerpoint/2010/main" val="170099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480560"/>
            <a:ext cx="5486400" cy="5289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1"/>
            <a:ext cx="9144000" cy="44124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009515"/>
            <a:ext cx="5486400"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solidFill>
                  <a:srgbClr val="404040"/>
                </a:solidFill>
                <a:latin typeface="Arial"/>
                <a:cs typeface="Arial"/>
              </a:defRPr>
            </a:lvl1pPr>
          </a:lstStyle>
          <a:p>
            <a:endParaRPr lang="en-US" dirty="0"/>
          </a:p>
        </p:txBody>
      </p:sp>
      <p:pic>
        <p:nvPicPr>
          <p:cNvPr id="8" name="Picture 7" descr="Farrow_logo.png"/>
          <p:cNvPicPr>
            <a:picLocks noChangeAspect="1"/>
          </p:cNvPicPr>
          <p:nvPr userDrawn="1"/>
        </p:nvPicPr>
        <p:blipFill>
          <a:blip r:embed="rId2"/>
          <a:stretch>
            <a:fillRect/>
          </a:stretch>
        </p:blipFill>
        <p:spPr>
          <a:xfrm>
            <a:off x="7202716" y="5879306"/>
            <a:ext cx="1651000" cy="448198"/>
          </a:xfrm>
          <a:prstGeom prst="rect">
            <a:avLst/>
          </a:prstGeom>
        </p:spPr>
      </p:pic>
    </p:spTree>
    <p:extLst>
      <p:ext uri="{BB962C8B-B14F-4D97-AF65-F5344CB8AC3E}">
        <p14:creationId xmlns:p14="http://schemas.microsoft.com/office/powerpoint/2010/main" val="164833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329"/>
            <a:ext cx="8937125"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93521"/>
            <a:ext cx="8229600" cy="42242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932594"/>
            <a:ext cx="2133600" cy="3407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9872689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457200" rtl="0" eaLnBrk="1" latinLnBrk="0" hangingPunct="1">
        <a:spcBef>
          <a:spcPct val="0"/>
        </a:spcBef>
        <a:buNone/>
        <a:defRPr sz="3700" b="1" i="0" kern="1200" cap="all">
          <a:solidFill>
            <a:srgbClr val="FFFFFF"/>
          </a:solidFill>
          <a:latin typeface="Arial"/>
          <a:ea typeface="+mj-ea"/>
          <a:cs typeface="Arial"/>
        </a:defRPr>
      </a:lvl1pPr>
    </p:titleStyle>
    <p:bodyStyle>
      <a:lvl1pPr marL="342900" indent="-342900" algn="l" defTabSz="457200" rtl="0" eaLnBrk="1" latinLnBrk="0" hangingPunct="1">
        <a:spcBef>
          <a:spcPct val="20000"/>
        </a:spcBef>
        <a:buClr>
          <a:srgbClr val="D31145"/>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rgbClr val="D31145"/>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D31145"/>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D31145"/>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rgbClr val="D31145"/>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Reasonable care:</a:t>
            </a:r>
            <a:endParaRPr lang="en-US" dirty="0"/>
          </a:p>
        </p:txBody>
      </p:sp>
      <p:sp>
        <p:nvSpPr>
          <p:cNvPr id="3" name="Subtitle 2"/>
          <p:cNvSpPr>
            <a:spLocks noGrp="1"/>
          </p:cNvSpPr>
          <p:nvPr>
            <p:ph type="subTitle" idx="1"/>
          </p:nvPr>
        </p:nvSpPr>
        <p:spPr/>
        <p:txBody>
          <a:bodyPr>
            <a:normAutofit/>
          </a:bodyPr>
          <a:lstStyle/>
          <a:p>
            <a:r>
              <a:rPr lang="en-US" sz="3200" dirty="0" smtClean="0"/>
              <a:t>What is it?</a:t>
            </a:r>
            <a:endParaRPr lang="en-US" sz="3200" dirty="0"/>
          </a:p>
        </p:txBody>
      </p:sp>
    </p:spTree>
    <p:extLst>
      <p:ext uri="{BB962C8B-B14F-4D97-AF65-F5344CB8AC3E}">
        <p14:creationId xmlns:p14="http://schemas.microsoft.com/office/powerpoint/2010/main" val="4290260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9" y="259085"/>
            <a:ext cx="8937125" cy="1066800"/>
          </a:xfrm>
        </p:spPr>
        <p:txBody>
          <a:bodyPr/>
          <a:lstStyle/>
          <a:p>
            <a:pPr algn="ctr"/>
            <a:r>
              <a:rPr lang="en-US" dirty="0" smtClean="0">
                <a:latin typeface="Franklin Gothic Medium" panose="020B0603020102020204" pitchFamily="34" charset="0"/>
              </a:rPr>
              <a:t> </a:t>
            </a:r>
            <a:r>
              <a:rPr lang="en-US" dirty="0">
                <a:latin typeface="Franklin Gothic Medium" panose="020B0603020102020204" pitchFamily="34" charset="0"/>
              </a:rPr>
              <a:t>COMPLIANCE PROGRAM - </a:t>
            </a:r>
            <a:r>
              <a:rPr lang="en-US" sz="2800" dirty="0">
                <a:latin typeface="Franklin Gothic Medium" panose="020B0603020102020204" pitchFamily="34" charset="0"/>
              </a:rPr>
              <a:t>CONTINUED</a:t>
            </a:r>
            <a:endParaRPr lang="en-US" dirty="0">
              <a:latin typeface="Franklin Gothic Medium" panose="020B0603020102020204" pitchFamily="34" charset="0"/>
            </a:endParaRPr>
          </a:p>
        </p:txBody>
      </p:sp>
      <p:sp>
        <p:nvSpPr>
          <p:cNvPr id="3" name="Content Placeholder 2"/>
          <p:cNvSpPr>
            <a:spLocks noGrp="1"/>
          </p:cNvSpPr>
          <p:nvPr>
            <p:ph idx="1"/>
          </p:nvPr>
        </p:nvSpPr>
        <p:spPr>
          <a:xfrm>
            <a:off x="457200" y="1475334"/>
            <a:ext cx="8229600" cy="4141695"/>
          </a:xfrm>
        </p:spPr>
        <p:txBody>
          <a:bodyPr>
            <a:normAutofit lnSpcReduction="10000"/>
          </a:bodyPr>
          <a:lstStyle/>
          <a:p>
            <a:pPr marL="457200" indent="-457200">
              <a:buSzPct val="65000"/>
              <a:buFont typeface="+mj-lt"/>
              <a:buAutoNum type="arabicPeriod" startAt="8"/>
            </a:pPr>
            <a:r>
              <a:rPr lang="en-US" dirty="0" smtClean="0">
                <a:latin typeface="Franklin Gothic Medium" panose="020B0603020102020204" pitchFamily="34" charset="0"/>
              </a:rPr>
              <a:t>Procedure to verify qualification of any conditionally free or special tariff classification for imports, including U.S. </a:t>
            </a:r>
            <a:r>
              <a:rPr lang="en-US" dirty="0">
                <a:latin typeface="Franklin Gothic Medium" panose="020B0603020102020204" pitchFamily="34" charset="0"/>
              </a:rPr>
              <a:t>g</a:t>
            </a:r>
            <a:r>
              <a:rPr lang="en-US" dirty="0" smtClean="0">
                <a:latin typeface="Franklin Gothic Medium" panose="020B0603020102020204" pitchFamily="34" charset="0"/>
              </a:rPr>
              <a:t>oods returned, NAFTA, free trade agreements with other countries and any other reduced-duty programs.</a:t>
            </a:r>
          </a:p>
          <a:p>
            <a:pPr marL="457200" indent="-457200">
              <a:buSzPct val="65000"/>
              <a:buFont typeface="+mj-lt"/>
              <a:buAutoNum type="arabicPeriod" startAt="8"/>
            </a:pPr>
            <a:r>
              <a:rPr lang="en-US" dirty="0" smtClean="0">
                <a:latin typeface="Franklin Gothic Medium" panose="020B0603020102020204" pitchFamily="34" charset="0"/>
              </a:rPr>
              <a:t>A procedure to ensure that imports comply with all applicable country of origin (C/O) marking requirements, including marking requirements on goods that are repackaged prior to sale to the ultimate consumer</a:t>
            </a:r>
          </a:p>
          <a:p>
            <a:pPr marL="457200" indent="-457200">
              <a:buSzPct val="65000"/>
              <a:buFont typeface="+mj-lt"/>
              <a:buAutoNum type="arabicPeriod" startAt="8"/>
            </a:pPr>
            <a:r>
              <a:rPr lang="en-US" dirty="0" smtClean="0">
                <a:latin typeface="Franklin Gothic Medium" panose="020B0603020102020204" pitchFamily="34" charset="0"/>
              </a:rPr>
              <a:t>Textile importers: Must fully understand visa/quota requirements, C/O requirements and classification.  Textile and apparel imports can be </a:t>
            </a:r>
            <a:r>
              <a:rPr lang="en-US" i="1" dirty="0" smtClean="0">
                <a:latin typeface="Franklin Gothic Medium" panose="020B0603020102020204" pitchFamily="34" charset="0"/>
              </a:rPr>
              <a:t>very</a:t>
            </a:r>
            <a:r>
              <a:rPr lang="en-US" dirty="0" smtClean="0">
                <a:latin typeface="Franklin Gothic Medium" panose="020B0603020102020204" pitchFamily="34" charset="0"/>
              </a:rPr>
              <a:t> complicated.</a:t>
            </a:r>
          </a:p>
        </p:txBody>
      </p:sp>
    </p:spTree>
    <p:extLst>
      <p:ext uri="{BB962C8B-B14F-4D97-AF65-F5344CB8AC3E}">
        <p14:creationId xmlns:p14="http://schemas.microsoft.com/office/powerpoint/2010/main" val="164485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8" y="274453"/>
            <a:ext cx="8937125" cy="1066800"/>
          </a:xfrm>
        </p:spPr>
        <p:txBody>
          <a:bodyPr/>
          <a:lstStyle/>
          <a:p>
            <a:pPr algn="ctr"/>
            <a:r>
              <a:rPr lang="en-US" dirty="0" smtClean="0">
                <a:latin typeface="Franklin Gothic Medium" panose="020B0603020102020204" pitchFamily="34" charset="0"/>
              </a:rPr>
              <a:t>Reasonable care expectations</a:t>
            </a:r>
            <a:endParaRPr lang="en-US" dirty="0">
              <a:latin typeface="Franklin Gothic Medium" panose="020B0603020102020204" pitchFamily="34" charset="0"/>
            </a:endParaRPr>
          </a:p>
        </p:txBody>
      </p:sp>
      <p:sp>
        <p:nvSpPr>
          <p:cNvPr id="3" name="Content Placeholder 2"/>
          <p:cNvSpPr>
            <a:spLocks noGrp="1"/>
          </p:cNvSpPr>
          <p:nvPr>
            <p:ph idx="1"/>
          </p:nvPr>
        </p:nvSpPr>
        <p:spPr>
          <a:xfrm>
            <a:off x="457200" y="1504024"/>
            <a:ext cx="8229600" cy="4224232"/>
          </a:xfrm>
        </p:spPr>
        <p:txBody>
          <a:bodyPr>
            <a:normAutofit lnSpcReduction="10000"/>
          </a:bodyPr>
          <a:lstStyle/>
          <a:p>
            <a:pPr>
              <a:buSzPct val="65000"/>
              <a:buFont typeface="Wingdings" panose="05000000000000000000" pitchFamily="2" charset="2"/>
              <a:buChar char="Ø"/>
            </a:pPr>
            <a:r>
              <a:rPr lang="en-US" dirty="0" smtClean="0">
                <a:latin typeface="Franklin Gothic Medium" panose="020B0603020102020204" pitchFamily="34" charset="0"/>
              </a:rPr>
              <a:t>Importers are expected to have some basis on </a:t>
            </a:r>
            <a:r>
              <a:rPr lang="en-US" dirty="0">
                <a:latin typeface="Franklin Gothic Medium" panose="020B0603020102020204" pitchFamily="34" charset="0"/>
              </a:rPr>
              <a:t>w</a:t>
            </a:r>
            <a:r>
              <a:rPr lang="en-US" dirty="0" smtClean="0">
                <a:latin typeface="Franklin Gothic Medium" panose="020B0603020102020204" pitchFamily="34" charset="0"/>
              </a:rPr>
              <a:t>hich to believe in the accuracy of the information provided to CBP, and cannot simply rely on the representations of the exporter.</a:t>
            </a:r>
          </a:p>
          <a:p>
            <a:pPr>
              <a:buSzPct val="65000"/>
              <a:buFont typeface="Wingdings" panose="05000000000000000000" pitchFamily="2" charset="2"/>
              <a:buChar char="Ø"/>
            </a:pPr>
            <a:r>
              <a:rPr lang="en-US" dirty="0">
                <a:latin typeface="Franklin Gothic Medium" panose="020B0603020102020204" pitchFamily="34" charset="0"/>
              </a:rPr>
              <a:t>Customs </a:t>
            </a:r>
            <a:r>
              <a:rPr lang="en-US" dirty="0" smtClean="0">
                <a:latin typeface="Franklin Gothic Medium" panose="020B0603020102020204" pitchFamily="34" charset="0"/>
              </a:rPr>
              <a:t>has </a:t>
            </a:r>
            <a:r>
              <a:rPr lang="en-US" dirty="0">
                <a:latin typeface="Franklin Gothic Medium" panose="020B0603020102020204" pitchFamily="34" charset="0"/>
              </a:rPr>
              <a:t>made it clear, with support from the courts, that it expects importers, </a:t>
            </a:r>
            <a:r>
              <a:rPr lang="en-US" i="1" dirty="0">
                <a:latin typeface="Franklin Gothic Medium" panose="020B0603020102020204" pitchFamily="34" charset="0"/>
              </a:rPr>
              <a:t>regardless of size</a:t>
            </a:r>
            <a:r>
              <a:rPr lang="en-US" dirty="0">
                <a:latin typeface="Franklin Gothic Medium" panose="020B0603020102020204" pitchFamily="34" charset="0"/>
              </a:rPr>
              <a:t>, to take affirmative steps to verify information reported to CBP</a:t>
            </a:r>
            <a:r>
              <a:rPr lang="en-US" dirty="0" smtClean="0">
                <a:latin typeface="Franklin Gothic Medium" panose="020B0603020102020204" pitchFamily="34" charset="0"/>
              </a:rPr>
              <a:t>.</a:t>
            </a:r>
          </a:p>
          <a:p>
            <a:pPr>
              <a:buSzPct val="65000"/>
              <a:buFont typeface="Wingdings" panose="05000000000000000000" pitchFamily="2" charset="2"/>
              <a:buChar char="Ø"/>
            </a:pPr>
            <a:r>
              <a:rPr lang="en-US" dirty="0" smtClean="0">
                <a:latin typeface="Franklin Gothic Medium" panose="020B0603020102020204" pitchFamily="34" charset="0"/>
              </a:rPr>
              <a:t>Courts have made it clear that </a:t>
            </a:r>
            <a:r>
              <a:rPr lang="en-US" dirty="0" smtClean="0">
                <a:solidFill>
                  <a:schemeClr val="tx2">
                    <a:lumMod val="60000"/>
                    <a:lumOff val="40000"/>
                  </a:schemeClr>
                </a:solidFill>
                <a:latin typeface="Franklin Gothic Medium" panose="020B0603020102020204" pitchFamily="34" charset="0"/>
              </a:rPr>
              <a:t>reasonable care </a:t>
            </a:r>
            <a:r>
              <a:rPr lang="en-US" dirty="0" smtClean="0">
                <a:latin typeface="Franklin Gothic Medium" panose="020B0603020102020204" pitchFamily="34" charset="0"/>
              </a:rPr>
              <a:t>does not mandate that the importer always reach the “legally correct” conclusion, but does require sufficient investigation to support a “reasonable cause” to believe the conclusion is correct.</a:t>
            </a:r>
            <a:endParaRPr lang="en-US" dirty="0">
              <a:latin typeface="Franklin Gothic Medium" panose="020B0603020102020204" pitchFamily="34" charset="0"/>
            </a:endParaRPr>
          </a:p>
        </p:txBody>
      </p:sp>
    </p:spTree>
    <p:extLst>
      <p:ext uri="{BB962C8B-B14F-4D97-AF65-F5344CB8AC3E}">
        <p14:creationId xmlns:p14="http://schemas.microsoft.com/office/powerpoint/2010/main" val="1341050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35" y="256329"/>
            <a:ext cx="8937125" cy="1066800"/>
          </a:xfrm>
        </p:spPr>
        <p:txBody>
          <a:bodyPr/>
          <a:lstStyle/>
          <a:p>
            <a:pPr algn="ctr"/>
            <a:r>
              <a:rPr lang="en-US" dirty="0" smtClean="0">
                <a:latin typeface="Franklin Gothic Medium" panose="020B0603020102020204" pitchFamily="34" charset="0"/>
              </a:rPr>
              <a:t> R. C. EXPECTATIONS </a:t>
            </a:r>
            <a:r>
              <a:rPr lang="en-US" sz="2800" dirty="0" smtClean="0">
                <a:latin typeface="Franklin Gothic Medium" panose="020B0603020102020204" pitchFamily="34" charset="0"/>
              </a:rPr>
              <a:t>- CONTINUED</a:t>
            </a:r>
            <a:endParaRPr lang="en-US" dirty="0">
              <a:latin typeface="Franklin Gothic Medium" panose="020B0603020102020204" pitchFamily="34" charset="0"/>
            </a:endParaRPr>
          </a:p>
        </p:txBody>
      </p:sp>
      <p:sp>
        <p:nvSpPr>
          <p:cNvPr id="3" name="Content Placeholder 2"/>
          <p:cNvSpPr>
            <a:spLocks noGrp="1"/>
          </p:cNvSpPr>
          <p:nvPr>
            <p:ph idx="1"/>
          </p:nvPr>
        </p:nvSpPr>
        <p:spPr/>
        <p:txBody>
          <a:bodyPr>
            <a:normAutofit/>
          </a:bodyPr>
          <a:lstStyle/>
          <a:p>
            <a:pPr>
              <a:buSzPct val="65000"/>
              <a:buFont typeface="Wingdings" panose="05000000000000000000" pitchFamily="2" charset="2"/>
              <a:buChar char="Ø"/>
            </a:pPr>
            <a:r>
              <a:rPr lang="en-US" dirty="0" smtClean="0">
                <a:latin typeface="Franklin Gothic Medium" panose="020B0603020102020204" pitchFamily="34" charset="0"/>
              </a:rPr>
              <a:t>CBP also expects importers to have documented procedures in place, that are </a:t>
            </a:r>
            <a:r>
              <a:rPr lang="en-US" i="1" dirty="0" smtClean="0">
                <a:latin typeface="Franklin Gothic Medium" panose="020B0603020102020204" pitchFamily="34" charset="0"/>
              </a:rPr>
              <a:t>actually followed</a:t>
            </a:r>
            <a:r>
              <a:rPr lang="en-US" dirty="0" smtClean="0">
                <a:latin typeface="Franklin Gothic Medium" panose="020B0603020102020204" pitchFamily="34" charset="0"/>
              </a:rPr>
              <a:t>, to ensure that </a:t>
            </a:r>
            <a:r>
              <a:rPr lang="en-US" dirty="0" smtClean="0">
                <a:solidFill>
                  <a:schemeClr val="tx2">
                    <a:lumMod val="60000"/>
                    <a:lumOff val="40000"/>
                  </a:schemeClr>
                </a:solidFill>
                <a:latin typeface="Franklin Gothic Medium" panose="020B0603020102020204" pitchFamily="34" charset="0"/>
              </a:rPr>
              <a:t>reasonable care </a:t>
            </a:r>
            <a:r>
              <a:rPr lang="en-US" dirty="0" smtClean="0">
                <a:latin typeface="Franklin Gothic Medium" panose="020B0603020102020204" pitchFamily="34" charset="0"/>
              </a:rPr>
              <a:t>is used in the verification process.</a:t>
            </a:r>
          </a:p>
          <a:p>
            <a:pPr>
              <a:buSzPct val="65000"/>
              <a:buFont typeface="Wingdings" panose="05000000000000000000" pitchFamily="2" charset="2"/>
              <a:buChar char="Ø"/>
            </a:pPr>
            <a:r>
              <a:rPr lang="en-US" dirty="0" smtClean="0">
                <a:latin typeface="Franklin Gothic Medium" panose="020B0603020102020204" pitchFamily="34" charset="0"/>
              </a:rPr>
              <a:t>The importer is in a position to know whether the invoice price (the price usually declared to CBP on the entry summary) is the </a:t>
            </a:r>
            <a:r>
              <a:rPr lang="en-US" u="sng" dirty="0" smtClean="0">
                <a:latin typeface="Franklin Gothic Medium" panose="020B0603020102020204" pitchFamily="34" charset="0"/>
              </a:rPr>
              <a:t>total</a:t>
            </a:r>
            <a:r>
              <a:rPr lang="en-US" dirty="0" smtClean="0">
                <a:latin typeface="Franklin Gothic Medium" panose="020B0603020102020204" pitchFamily="34" charset="0"/>
              </a:rPr>
              <a:t> price actually paid; whether additional payments of any kind were made, whether “assists” were provided, and whether receiving records can verify the quantities declared and confirm proper country of origin marking.</a:t>
            </a:r>
            <a:endParaRPr lang="en-US" dirty="0">
              <a:latin typeface="Franklin Gothic Medium" panose="020B0603020102020204" pitchFamily="34" charset="0"/>
            </a:endParaRPr>
          </a:p>
        </p:txBody>
      </p:sp>
    </p:spTree>
    <p:extLst>
      <p:ext uri="{BB962C8B-B14F-4D97-AF65-F5344CB8AC3E}">
        <p14:creationId xmlns:p14="http://schemas.microsoft.com/office/powerpoint/2010/main" val="3569271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03" y="256329"/>
            <a:ext cx="8937125" cy="1066800"/>
          </a:xfrm>
        </p:spPr>
        <p:txBody>
          <a:bodyPr/>
          <a:lstStyle/>
          <a:p>
            <a:pPr algn="ctr"/>
            <a:r>
              <a:rPr lang="en-US" dirty="0" smtClean="0">
                <a:latin typeface="Franklin Gothic Medium" panose="020B0603020102020204" pitchFamily="34" charset="0"/>
              </a:rPr>
              <a:t>Product classification</a:t>
            </a:r>
            <a:endParaRPr lang="en-US" dirty="0">
              <a:latin typeface="Franklin Gothic Medium" panose="020B0603020102020204" pitchFamily="34" charset="0"/>
            </a:endParaRPr>
          </a:p>
        </p:txBody>
      </p:sp>
      <p:sp>
        <p:nvSpPr>
          <p:cNvPr id="3" name="Content Placeholder 2"/>
          <p:cNvSpPr>
            <a:spLocks noGrp="1"/>
          </p:cNvSpPr>
          <p:nvPr>
            <p:ph idx="1"/>
          </p:nvPr>
        </p:nvSpPr>
        <p:spPr/>
        <p:txBody>
          <a:bodyPr>
            <a:normAutofit lnSpcReduction="10000"/>
          </a:bodyPr>
          <a:lstStyle/>
          <a:p>
            <a:pPr>
              <a:buSzPct val="75000"/>
              <a:buFont typeface="Wingdings" panose="05000000000000000000" pitchFamily="2" charset="2"/>
              <a:buChar char="ü"/>
            </a:pPr>
            <a:r>
              <a:rPr lang="en-US" dirty="0">
                <a:latin typeface="Franklin Gothic Medium" panose="020B0603020102020204" pitchFamily="34" charset="0"/>
              </a:rPr>
              <a:t>If an importer is not aware of the </a:t>
            </a:r>
            <a:r>
              <a:rPr lang="en-US" dirty="0" smtClean="0">
                <a:latin typeface="Franklin Gothic Medium" panose="020B0603020102020204" pitchFamily="34" charset="0"/>
              </a:rPr>
              <a:t>“General </a:t>
            </a:r>
            <a:r>
              <a:rPr lang="en-US" dirty="0">
                <a:latin typeface="Franklin Gothic Medium" panose="020B0603020102020204" pitchFamily="34" charset="0"/>
              </a:rPr>
              <a:t>Rules of </a:t>
            </a:r>
            <a:r>
              <a:rPr lang="en-US" dirty="0" smtClean="0">
                <a:latin typeface="Franklin Gothic Medium" panose="020B0603020102020204" pitchFamily="34" charset="0"/>
              </a:rPr>
              <a:t>Interpretation” </a:t>
            </a:r>
            <a:r>
              <a:rPr lang="en-US" dirty="0">
                <a:latin typeface="Franklin Gothic Medium" panose="020B0603020102020204" pitchFamily="34" charset="0"/>
              </a:rPr>
              <a:t>that govern how HTS numbers are selected, or does not know how to further determine classification based on the Section and Chapter Notes, it’s time to sign up for a </a:t>
            </a:r>
            <a:r>
              <a:rPr lang="en-US" dirty="0" smtClean="0">
                <a:latin typeface="Franklin Gothic Medium" panose="020B0603020102020204" pitchFamily="34" charset="0"/>
              </a:rPr>
              <a:t>training class.</a:t>
            </a:r>
          </a:p>
          <a:p>
            <a:pPr>
              <a:buSzPct val="75000"/>
              <a:buFont typeface="Wingdings" panose="05000000000000000000" pitchFamily="2" charset="2"/>
              <a:buChar char="ü"/>
            </a:pPr>
            <a:r>
              <a:rPr lang="en-US" dirty="0" smtClean="0">
                <a:latin typeface="Franklin Gothic Medium" panose="020B0603020102020204" pitchFamily="34" charset="0"/>
              </a:rPr>
              <a:t>Classification of products according to the HTSUS is an acquired and essential skill that must be mastered for all product lines that a company imports.</a:t>
            </a:r>
          </a:p>
          <a:p>
            <a:pPr>
              <a:buSzPct val="75000"/>
              <a:buFont typeface="Wingdings" panose="05000000000000000000" pitchFamily="2" charset="2"/>
              <a:buChar char="ü"/>
            </a:pPr>
            <a:r>
              <a:rPr lang="en-US" dirty="0" smtClean="0">
                <a:latin typeface="Franklin Gothic Medium" panose="020B0603020102020204" pitchFamily="34" charset="0"/>
              </a:rPr>
              <a:t>Development of a Master Classification List that can be shared with the importer’s customs brokers is a key </a:t>
            </a:r>
            <a:r>
              <a:rPr lang="en-US" dirty="0" smtClean="0">
                <a:solidFill>
                  <a:schemeClr val="tx2">
                    <a:lumMod val="60000"/>
                    <a:lumOff val="40000"/>
                  </a:schemeClr>
                </a:solidFill>
                <a:latin typeface="Franklin Gothic Medium" panose="020B0603020102020204" pitchFamily="34" charset="0"/>
              </a:rPr>
              <a:t>reasonable care </a:t>
            </a:r>
            <a:r>
              <a:rPr lang="en-US" dirty="0" smtClean="0">
                <a:latin typeface="Franklin Gothic Medium" panose="020B0603020102020204" pitchFamily="34" charset="0"/>
              </a:rPr>
              <a:t>element in the compliance process. </a:t>
            </a:r>
            <a:endParaRPr lang="en-US" dirty="0">
              <a:latin typeface="Franklin Gothic Medium" panose="020B0603020102020204" pitchFamily="34" charset="0"/>
            </a:endParaRPr>
          </a:p>
        </p:txBody>
      </p:sp>
    </p:spTree>
    <p:extLst>
      <p:ext uri="{BB962C8B-B14F-4D97-AF65-F5344CB8AC3E}">
        <p14:creationId xmlns:p14="http://schemas.microsoft.com/office/powerpoint/2010/main" val="818606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87" y="256329"/>
            <a:ext cx="8937125" cy="1066800"/>
          </a:xfrm>
        </p:spPr>
        <p:txBody>
          <a:bodyPr/>
          <a:lstStyle/>
          <a:p>
            <a:pPr algn="ctr"/>
            <a:r>
              <a:rPr lang="en-US" dirty="0" smtClean="0">
                <a:latin typeface="Franklin Gothic Medium" panose="020B0603020102020204" pitchFamily="34" charset="0"/>
              </a:rPr>
              <a:t>Import Product valuation</a:t>
            </a:r>
            <a:endParaRPr lang="en-US" dirty="0">
              <a:latin typeface="Franklin Gothic Medium" panose="020B0603020102020204" pitchFamily="34" charset="0"/>
            </a:endParaRPr>
          </a:p>
        </p:txBody>
      </p:sp>
      <p:sp>
        <p:nvSpPr>
          <p:cNvPr id="3" name="Content Placeholder 2"/>
          <p:cNvSpPr>
            <a:spLocks noGrp="1"/>
          </p:cNvSpPr>
          <p:nvPr>
            <p:ph idx="1"/>
          </p:nvPr>
        </p:nvSpPr>
        <p:spPr/>
        <p:txBody>
          <a:bodyPr/>
          <a:lstStyle/>
          <a:p>
            <a:pPr>
              <a:buSzPct val="75000"/>
              <a:buFont typeface="Wingdings" panose="05000000000000000000" pitchFamily="2" charset="2"/>
              <a:buChar char="Ø"/>
            </a:pPr>
            <a:r>
              <a:rPr lang="en-US" dirty="0" smtClean="0">
                <a:latin typeface="Franklin Gothic Medium" panose="020B0603020102020204" pitchFamily="34" charset="0"/>
              </a:rPr>
              <a:t>“Transaction Value” is the valuation method most often used by CBP to determine the value on which duty and associated import charges are assessed on </a:t>
            </a:r>
            <a:r>
              <a:rPr lang="en-US" dirty="0">
                <a:latin typeface="Franklin Gothic Medium" panose="020B0603020102020204" pitchFamily="34" charset="0"/>
              </a:rPr>
              <a:t>imported </a:t>
            </a:r>
            <a:r>
              <a:rPr lang="en-US" dirty="0" smtClean="0">
                <a:latin typeface="Franklin Gothic Medium" panose="020B0603020102020204" pitchFamily="34" charset="0"/>
              </a:rPr>
              <a:t>goods.  It is based on the price actually paid or payable for the goods.</a:t>
            </a:r>
          </a:p>
          <a:p>
            <a:pPr>
              <a:buSzPct val="75000"/>
              <a:buFont typeface="Wingdings" panose="05000000000000000000" pitchFamily="2" charset="2"/>
              <a:buChar char="Ø"/>
            </a:pPr>
            <a:r>
              <a:rPr lang="en-US" dirty="0" smtClean="0">
                <a:latin typeface="Franklin Gothic Medium" panose="020B0603020102020204" pitchFamily="34" charset="0"/>
              </a:rPr>
              <a:t>However, for certain classes and types of goods, there are costs and charges that may or may not be included in the invoice price.  CBP is aware of specific industry practices regarding these possible additions to the invoice price.  It’s imperative that the importer is aware of these additional costs or charges, and reports them to CBP.</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15652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0" y="256329"/>
            <a:ext cx="8937125" cy="1066800"/>
          </a:xfrm>
        </p:spPr>
        <p:txBody>
          <a:bodyPr/>
          <a:lstStyle/>
          <a:p>
            <a:pPr algn="ctr"/>
            <a:r>
              <a:rPr lang="en-US" dirty="0" smtClean="0">
                <a:latin typeface="Franklin Gothic Medium" panose="020B0603020102020204" pitchFamily="34" charset="0"/>
              </a:rPr>
              <a:t>Managing reasonable care</a:t>
            </a:r>
            <a:endParaRPr lang="en-US" dirty="0">
              <a:latin typeface="Franklin Gothic Medium" panose="020B0603020102020204" pitchFamily="34" charset="0"/>
            </a:endParaRPr>
          </a:p>
        </p:txBody>
      </p:sp>
      <p:sp>
        <p:nvSpPr>
          <p:cNvPr id="3" name="Content Placeholder 2"/>
          <p:cNvSpPr>
            <a:spLocks noGrp="1"/>
          </p:cNvSpPr>
          <p:nvPr>
            <p:ph idx="1"/>
          </p:nvPr>
        </p:nvSpPr>
        <p:spPr>
          <a:xfrm>
            <a:off x="457200" y="1267866"/>
            <a:ext cx="8229600" cy="4518211"/>
          </a:xfrm>
        </p:spPr>
        <p:txBody>
          <a:bodyPr>
            <a:normAutofit/>
          </a:bodyPr>
          <a:lstStyle/>
          <a:p>
            <a:pPr marL="0" indent="0">
              <a:buNone/>
            </a:pPr>
            <a:r>
              <a:rPr lang="en-US" dirty="0" smtClean="0">
                <a:latin typeface="Franklin Gothic Medium" panose="020B0603020102020204" pitchFamily="34" charset="0"/>
              </a:rPr>
              <a:t>What steps should an importer take to exhibit </a:t>
            </a:r>
            <a:r>
              <a:rPr lang="en-US" dirty="0" smtClean="0">
                <a:solidFill>
                  <a:schemeClr val="tx2">
                    <a:lumMod val="60000"/>
                    <a:lumOff val="40000"/>
                  </a:schemeClr>
                </a:solidFill>
                <a:latin typeface="Franklin Gothic Medium" panose="020B0603020102020204" pitchFamily="34" charset="0"/>
              </a:rPr>
              <a:t>reasonable care</a:t>
            </a:r>
            <a:r>
              <a:rPr lang="en-US" dirty="0" smtClean="0">
                <a:latin typeface="Franklin Gothic Medium" panose="020B0603020102020204" pitchFamily="34" charset="0"/>
              </a:rPr>
              <a:t> in the management of their import responsibilities?</a:t>
            </a:r>
          </a:p>
          <a:p>
            <a:pPr marL="457200" indent="-457200">
              <a:buSzPct val="65000"/>
              <a:buFont typeface="+mj-lt"/>
              <a:buAutoNum type="arabicPeriod"/>
            </a:pPr>
            <a:r>
              <a:rPr lang="en-US" dirty="0" smtClean="0">
                <a:latin typeface="Franklin Gothic Medium" panose="020B0603020102020204" pitchFamily="34" charset="0"/>
              </a:rPr>
              <a:t>Become familiar with U.S. import requirements by reading Informed Compliance Publications, the CBP and OGA web sites, Port </a:t>
            </a:r>
            <a:r>
              <a:rPr lang="en-US" i="1" dirty="0" smtClean="0">
                <a:latin typeface="Franklin Gothic Medium" panose="020B0603020102020204" pitchFamily="34" charset="0"/>
              </a:rPr>
              <a:t>Information Notices</a:t>
            </a:r>
            <a:r>
              <a:rPr lang="en-US" dirty="0" smtClean="0">
                <a:latin typeface="Franklin Gothic Medium" panose="020B0603020102020204" pitchFamily="34" charset="0"/>
              </a:rPr>
              <a:t>, industry publications, the </a:t>
            </a:r>
            <a:r>
              <a:rPr lang="en-US" i="1" dirty="0" smtClean="0">
                <a:latin typeface="Franklin Gothic Medium" panose="020B0603020102020204" pitchFamily="34" charset="0"/>
              </a:rPr>
              <a:t>Federal Register</a:t>
            </a:r>
            <a:r>
              <a:rPr lang="en-US" dirty="0" smtClean="0">
                <a:latin typeface="Franklin Gothic Medium" panose="020B0603020102020204" pitchFamily="34" charset="0"/>
              </a:rPr>
              <a:t>, and similar information sources</a:t>
            </a:r>
          </a:p>
          <a:p>
            <a:pPr marL="457200" indent="-457200">
              <a:buSzPct val="65000"/>
              <a:buFont typeface="+mj-lt"/>
              <a:buAutoNum type="arabicPeriod"/>
            </a:pPr>
            <a:r>
              <a:rPr lang="en-US" dirty="0" smtClean="0">
                <a:latin typeface="Franklin Gothic Medium" panose="020B0603020102020204" pitchFamily="34" charset="0"/>
              </a:rPr>
              <a:t>Determine if there are OGA requirements that affect imports and ensure compliance</a:t>
            </a:r>
          </a:p>
          <a:p>
            <a:pPr marL="457200" indent="-457200">
              <a:buSzPct val="65000"/>
              <a:buFont typeface="+mj-lt"/>
              <a:buAutoNum type="arabicPeriod"/>
            </a:pPr>
            <a:r>
              <a:rPr lang="en-US" dirty="0" smtClean="0">
                <a:latin typeface="Franklin Gothic Medium" panose="020B0603020102020204" pitchFamily="34" charset="0"/>
              </a:rPr>
              <a:t>Bookmark important resource sites </a:t>
            </a:r>
            <a:r>
              <a:rPr lang="en-US" dirty="0">
                <a:latin typeface="Franklin Gothic Medium" panose="020B0603020102020204" pitchFamily="34" charset="0"/>
              </a:rPr>
              <a:t>o</a:t>
            </a:r>
            <a:r>
              <a:rPr lang="en-US" dirty="0" smtClean="0">
                <a:latin typeface="Franklin Gothic Medium" panose="020B0603020102020204" pitchFamily="34" charset="0"/>
              </a:rPr>
              <a:t>n the internet such as CBP, the Harmonized Tariff, the Customs Regulations and relevant OGA home pages</a:t>
            </a:r>
          </a:p>
        </p:txBody>
      </p:sp>
    </p:spTree>
    <p:extLst>
      <p:ext uri="{BB962C8B-B14F-4D97-AF65-F5344CB8AC3E}">
        <p14:creationId xmlns:p14="http://schemas.microsoft.com/office/powerpoint/2010/main" val="2302925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7" y="256329"/>
            <a:ext cx="8937125" cy="1066800"/>
          </a:xfrm>
        </p:spPr>
        <p:txBody>
          <a:bodyPr/>
          <a:lstStyle/>
          <a:p>
            <a:pPr algn="ctr"/>
            <a:r>
              <a:rPr lang="en-US" dirty="0">
                <a:latin typeface="Franklin Gothic Medium" panose="020B0603020102020204" pitchFamily="34" charset="0"/>
              </a:rPr>
              <a:t>Managing reasonable </a:t>
            </a:r>
            <a:r>
              <a:rPr lang="en-US" dirty="0" smtClean="0">
                <a:latin typeface="Franklin Gothic Medium" panose="020B0603020102020204" pitchFamily="34" charset="0"/>
              </a:rPr>
              <a:t>care </a:t>
            </a:r>
            <a:r>
              <a:rPr lang="en-US" sz="2800" dirty="0" smtClean="0">
                <a:latin typeface="Franklin Gothic Medium" panose="020B0603020102020204" pitchFamily="34" charset="0"/>
              </a:rPr>
              <a:t>- continued</a:t>
            </a:r>
            <a:endParaRPr lang="en-US" dirty="0"/>
          </a:p>
        </p:txBody>
      </p:sp>
      <p:sp>
        <p:nvSpPr>
          <p:cNvPr id="3" name="Content Placeholder 2"/>
          <p:cNvSpPr>
            <a:spLocks noGrp="1"/>
          </p:cNvSpPr>
          <p:nvPr>
            <p:ph idx="1"/>
          </p:nvPr>
        </p:nvSpPr>
        <p:spPr>
          <a:xfrm>
            <a:off x="253573" y="1323130"/>
            <a:ext cx="8659906" cy="4532104"/>
          </a:xfrm>
        </p:spPr>
        <p:txBody>
          <a:bodyPr>
            <a:normAutofit fontScale="92500" lnSpcReduction="20000"/>
          </a:bodyPr>
          <a:lstStyle/>
          <a:p>
            <a:pPr marL="457200" indent="-457200">
              <a:buSzPct val="65000"/>
              <a:buFont typeface="+mj-lt"/>
              <a:buAutoNum type="arabicPeriod" startAt="4"/>
            </a:pPr>
            <a:r>
              <a:rPr lang="en-US" sz="2600" dirty="0">
                <a:latin typeface="Franklin Gothic Medium" panose="020B0603020102020204" pitchFamily="34" charset="0"/>
              </a:rPr>
              <a:t>Learn how to classify imports correctly </a:t>
            </a:r>
            <a:r>
              <a:rPr lang="en-US" sz="2600" dirty="0" smtClean="0">
                <a:latin typeface="Franklin Gothic Medium" panose="020B0603020102020204" pitchFamily="34" charset="0"/>
              </a:rPr>
              <a:t>and determine value for entry; ensure applicable </a:t>
            </a:r>
            <a:r>
              <a:rPr lang="en-US" sz="2600" dirty="0">
                <a:latin typeface="Franklin Gothic Medium" panose="020B0603020102020204" pitchFamily="34" charset="0"/>
              </a:rPr>
              <a:t>country of origin marking  </a:t>
            </a:r>
            <a:r>
              <a:rPr lang="en-US" sz="2600" dirty="0" smtClean="0">
                <a:latin typeface="Franklin Gothic Medium" panose="020B0603020102020204" pitchFamily="34" charset="0"/>
              </a:rPr>
              <a:t>requirements are followed </a:t>
            </a:r>
          </a:p>
          <a:p>
            <a:pPr marL="457200" indent="-457200">
              <a:buSzPct val="65000"/>
              <a:buFont typeface="+mj-lt"/>
              <a:buAutoNum type="arabicPeriod" startAt="4"/>
            </a:pPr>
            <a:r>
              <a:rPr lang="en-US" sz="2600" dirty="0" smtClean="0">
                <a:latin typeface="Franklin Gothic Medium" panose="020B0603020102020204" pitchFamily="34" charset="0"/>
              </a:rPr>
              <a:t>Develop and utilize import processes and procedures for classification, C/O verification and marking, valuation, communication with CBP and OGAs, etc.; keep them simple and easy to follow; share this information with vendors and customs brokers</a:t>
            </a:r>
          </a:p>
          <a:p>
            <a:pPr marL="457200" indent="-457200">
              <a:buSzPct val="65000"/>
              <a:buFont typeface="+mj-lt"/>
              <a:buAutoNum type="arabicPeriod" startAt="4"/>
            </a:pPr>
            <a:r>
              <a:rPr lang="en-US" sz="2600" dirty="0" smtClean="0">
                <a:latin typeface="Franklin Gothic Medium" panose="020B0603020102020204" pitchFamily="34" charset="0"/>
              </a:rPr>
              <a:t>Consult with experts (customs brokers, lawyers, or consultants) to verify the thoroughness and logic of your import procedures</a:t>
            </a:r>
          </a:p>
          <a:p>
            <a:pPr marL="457200" indent="-457200">
              <a:buSzPct val="65000"/>
              <a:buFont typeface="+mj-lt"/>
              <a:buAutoNum type="arabicPeriod" startAt="4"/>
            </a:pPr>
            <a:r>
              <a:rPr lang="en-US" sz="2600" dirty="0" smtClean="0">
                <a:latin typeface="Franklin Gothic Medium" panose="020B0603020102020204" pitchFamily="34" charset="0"/>
              </a:rPr>
              <a:t>Develop training for company personnel to familiarize them with import procedures, and ensure that procedures are being followed; schedule periodic follow-up training</a:t>
            </a:r>
          </a:p>
          <a:p>
            <a:pPr marL="457200" indent="-457200">
              <a:buSzPct val="65000"/>
              <a:buFont typeface="+mj-lt"/>
              <a:buAutoNum type="arabicPeriod" startAt="4"/>
            </a:pPr>
            <a:endParaRPr lang="en-US" dirty="0">
              <a:latin typeface="Franklin Gothic Medium" panose="020B0603020102020204" pitchFamily="34" charset="0"/>
            </a:endParaRPr>
          </a:p>
        </p:txBody>
      </p:sp>
    </p:spTree>
    <p:extLst>
      <p:ext uri="{BB962C8B-B14F-4D97-AF65-F5344CB8AC3E}">
        <p14:creationId xmlns:p14="http://schemas.microsoft.com/office/powerpoint/2010/main" val="834890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8" y="274453"/>
            <a:ext cx="8937125" cy="1066800"/>
          </a:xfrm>
        </p:spPr>
        <p:txBody>
          <a:bodyPr/>
          <a:lstStyle/>
          <a:p>
            <a:pPr algn="ctr"/>
            <a:r>
              <a:rPr lang="en-US" dirty="0">
                <a:latin typeface="Franklin Gothic Medium" panose="020B0603020102020204" pitchFamily="34" charset="0"/>
              </a:rPr>
              <a:t>Managing reasonable care </a:t>
            </a:r>
            <a:r>
              <a:rPr lang="en-US" sz="2800" dirty="0">
                <a:latin typeface="Franklin Gothic Medium" panose="020B0603020102020204" pitchFamily="34" charset="0"/>
              </a:rPr>
              <a:t>- continued</a:t>
            </a:r>
            <a:endParaRPr lang="en-US" dirty="0"/>
          </a:p>
        </p:txBody>
      </p:sp>
      <p:sp>
        <p:nvSpPr>
          <p:cNvPr id="3" name="Content Placeholder 2"/>
          <p:cNvSpPr>
            <a:spLocks noGrp="1"/>
          </p:cNvSpPr>
          <p:nvPr>
            <p:ph idx="1"/>
          </p:nvPr>
        </p:nvSpPr>
        <p:spPr>
          <a:xfrm>
            <a:off x="199785" y="1267866"/>
            <a:ext cx="8848758" cy="4702628"/>
          </a:xfrm>
        </p:spPr>
        <p:txBody>
          <a:bodyPr>
            <a:noAutofit/>
          </a:bodyPr>
          <a:lstStyle/>
          <a:p>
            <a:pPr marL="457200" indent="-457200">
              <a:buSzPct val="75000"/>
              <a:buFont typeface="+mj-lt"/>
              <a:buAutoNum type="arabicPeriod" startAt="8"/>
            </a:pPr>
            <a:r>
              <a:rPr lang="en-US" sz="2300" dirty="0" smtClean="0">
                <a:latin typeface="Franklin Gothic Medium" panose="020B0603020102020204" pitchFamily="34" charset="0"/>
              </a:rPr>
              <a:t>Create and maintain a master list of all imports that includes description, item or part number, tariff classification, C/O and other relevant data; monitor and maintain it; share it with brokers</a:t>
            </a:r>
          </a:p>
          <a:p>
            <a:pPr marL="457200" indent="-457200">
              <a:buSzPct val="75000"/>
              <a:buFont typeface="+mj-lt"/>
              <a:buAutoNum type="arabicPeriod" startAt="8"/>
            </a:pPr>
            <a:r>
              <a:rPr lang="en-US" sz="2300" dirty="0" smtClean="0">
                <a:latin typeface="Franklin Gothic Medium" panose="020B0603020102020204" pitchFamily="34" charset="0"/>
              </a:rPr>
              <a:t>Develop an attachment for foreign P.O.s to be used to specify terms of sale and, where appropriate, carrier, customs broker, applicable HTS classifications and C/O marking requirements</a:t>
            </a:r>
          </a:p>
          <a:p>
            <a:pPr marL="457200" indent="-457200">
              <a:buSzPct val="75000"/>
              <a:buFont typeface="+mj-lt"/>
              <a:buAutoNum type="arabicPeriod" startAt="8"/>
            </a:pPr>
            <a:r>
              <a:rPr lang="en-US" sz="2300" dirty="0" smtClean="0">
                <a:latin typeface="Franklin Gothic Medium" panose="020B0603020102020204" pitchFamily="34" charset="0"/>
              </a:rPr>
              <a:t>Verify that entries prepared by brokers are correct; take action to (a) correct any errors discovered and (b) prevent future errors of the same type</a:t>
            </a:r>
          </a:p>
          <a:p>
            <a:pPr marL="457200" indent="-457200">
              <a:buSzPct val="75000"/>
              <a:buFont typeface="+mj-lt"/>
              <a:buAutoNum type="arabicPeriod" startAt="8"/>
            </a:pPr>
            <a:r>
              <a:rPr lang="en-US" sz="2300" dirty="0" smtClean="0">
                <a:latin typeface="Franklin Gothic Medium" panose="020B0603020102020204" pitchFamily="34" charset="0"/>
              </a:rPr>
              <a:t>Establish a recordkeeping program; verify what kind of documents should be retained, and how and where they will be stored so they can be retrieved when necessary</a:t>
            </a:r>
            <a:endParaRPr lang="en-US" sz="2300" dirty="0">
              <a:latin typeface="Franklin Gothic Medium" panose="020B0603020102020204" pitchFamily="34" charset="0"/>
            </a:endParaRPr>
          </a:p>
        </p:txBody>
      </p:sp>
    </p:spTree>
    <p:extLst>
      <p:ext uri="{BB962C8B-B14F-4D97-AF65-F5344CB8AC3E}">
        <p14:creationId xmlns:p14="http://schemas.microsoft.com/office/powerpoint/2010/main" val="577934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269770"/>
            <a:ext cx="8937125" cy="1066800"/>
          </a:xfrm>
        </p:spPr>
        <p:txBody>
          <a:bodyPr>
            <a:normAutofit fontScale="90000"/>
          </a:bodyPr>
          <a:lstStyle/>
          <a:p>
            <a:pPr algn="ctr"/>
            <a:r>
              <a:rPr lang="en-US" dirty="0" smtClean="0">
                <a:latin typeface="Franklin Gothic Medium" panose="020B0603020102020204" pitchFamily="34" charset="0"/>
              </a:rPr>
              <a:t>A Responsible, knowledgeable  person</a:t>
            </a:r>
            <a:endParaRPr lang="en-US" dirty="0">
              <a:latin typeface="Franklin Gothic Medium" panose="020B0603020102020204" pitchFamily="34" charset="0"/>
            </a:endParaRPr>
          </a:p>
        </p:txBody>
      </p:sp>
      <p:sp>
        <p:nvSpPr>
          <p:cNvPr id="3" name="Content Placeholder 2"/>
          <p:cNvSpPr>
            <a:spLocks noGrp="1"/>
          </p:cNvSpPr>
          <p:nvPr>
            <p:ph idx="1"/>
          </p:nvPr>
        </p:nvSpPr>
        <p:spPr>
          <a:xfrm>
            <a:off x="300038" y="1185863"/>
            <a:ext cx="8615362" cy="4729162"/>
          </a:xfrm>
        </p:spPr>
        <p:txBody>
          <a:bodyPr>
            <a:normAutofit/>
          </a:bodyPr>
          <a:lstStyle/>
          <a:p>
            <a:pPr marL="0" indent="0">
              <a:buNone/>
            </a:pPr>
            <a:r>
              <a:rPr lang="en-US" dirty="0" smtClean="0">
                <a:latin typeface="Franklin Gothic Medium" panose="020B0603020102020204" pitchFamily="34" charset="0"/>
              </a:rPr>
              <a:t>When a CBP Import Specialist, ICE Special Agent, or other official from the Department of Homeland Security contacts an importer, they are looking for a knowledgeable individual within the company who is responsible for coordinating the company’s import activity.  They are looking for the person who can answer their questions and provide documentation to confirm that all import activities comply with relevant import laws and regulations.</a:t>
            </a:r>
          </a:p>
          <a:p>
            <a:pPr marL="0" indent="0">
              <a:buNone/>
            </a:pPr>
            <a:r>
              <a:rPr lang="en-US" dirty="0" smtClean="0">
                <a:latin typeface="Franklin Gothic Medium" panose="020B0603020102020204" pitchFamily="34" charset="0"/>
              </a:rPr>
              <a:t>All too often, they don’t find that one person – because the importer doesn’t understand the liability they assumed and the responsibility they have accepted by acting as the “importer of record”.</a:t>
            </a:r>
          </a:p>
          <a:p>
            <a:pPr marL="0" indent="0">
              <a:buNone/>
            </a:pPr>
            <a:endParaRPr lang="en-US" dirty="0"/>
          </a:p>
        </p:txBody>
      </p:sp>
    </p:spTree>
    <p:extLst>
      <p:ext uri="{BB962C8B-B14F-4D97-AF65-F5344CB8AC3E}">
        <p14:creationId xmlns:p14="http://schemas.microsoft.com/office/powerpoint/2010/main" val="3983017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6" y="256329"/>
            <a:ext cx="8937125" cy="1066800"/>
          </a:xfrm>
        </p:spPr>
        <p:txBody>
          <a:bodyPr/>
          <a:lstStyle/>
          <a:p>
            <a:pPr algn="ctr"/>
            <a:r>
              <a:rPr lang="en-US" dirty="0" smtClean="0">
                <a:latin typeface="Franklin Gothic Medium" panose="020B0603020102020204" pitchFamily="34" charset="0"/>
              </a:rPr>
              <a:t>The</a:t>
            </a:r>
            <a:r>
              <a:rPr lang="en-US" dirty="0" smtClean="0"/>
              <a:t> “mod act”</a:t>
            </a:r>
            <a:endParaRPr lang="en-US" dirty="0"/>
          </a:p>
        </p:txBody>
      </p:sp>
      <p:sp>
        <p:nvSpPr>
          <p:cNvPr id="3" name="Content Placeholder 2"/>
          <p:cNvSpPr>
            <a:spLocks noGrp="1"/>
          </p:cNvSpPr>
          <p:nvPr>
            <p:ph idx="1"/>
          </p:nvPr>
        </p:nvSpPr>
        <p:spPr>
          <a:xfrm>
            <a:off x="330413" y="1191025"/>
            <a:ext cx="8490858" cy="4727157"/>
          </a:xfrm>
        </p:spPr>
        <p:txBody>
          <a:bodyPr>
            <a:normAutofit/>
          </a:bodyPr>
          <a:lstStyle/>
          <a:p>
            <a:pPr marL="0" indent="0">
              <a:buSzPct val="75000"/>
              <a:buNone/>
            </a:pPr>
            <a:r>
              <a:rPr lang="en-US" sz="2300" dirty="0" smtClean="0">
                <a:latin typeface="Franklin Gothic Medium" panose="020B0603020102020204" pitchFamily="34" charset="0"/>
                <a:ea typeface="Meiryo" panose="020B0604030504040204" pitchFamily="34" charset="-128"/>
                <a:cs typeface="Arial" panose="020B0604020202020204" pitchFamily="34" charset="0"/>
              </a:rPr>
              <a:t>The “Customs Modernization Act” was signed into law on December 8, 1993 – 20 years ago! </a:t>
            </a:r>
            <a:endParaRPr lang="en-US" sz="2300" dirty="0">
              <a:latin typeface="Franklin Gothic Medium" panose="020B0603020102020204" pitchFamily="34" charset="0"/>
              <a:ea typeface="Meiryo" panose="020B0604030504040204" pitchFamily="34" charset="-128"/>
              <a:cs typeface="Arial" panose="020B0604020202020204" pitchFamily="34" charset="0"/>
            </a:endParaRPr>
          </a:p>
          <a:p>
            <a:pPr marL="0" indent="0">
              <a:buSzPct val="75000"/>
              <a:buNone/>
            </a:pPr>
            <a:r>
              <a:rPr lang="en-US" sz="2300" dirty="0" smtClean="0">
                <a:latin typeface="Franklin Gothic Medium" panose="020B0603020102020204" pitchFamily="34" charset="0"/>
                <a:ea typeface="Meiryo" panose="020B0604030504040204" pitchFamily="34" charset="-128"/>
                <a:cs typeface="Arial" panose="020B0604020202020204" pitchFamily="34" charset="0"/>
              </a:rPr>
              <a:t>There were three main concepts that emerged from the Act</a:t>
            </a:r>
            <a:r>
              <a:rPr lang="en-US" sz="2300" dirty="0" smtClean="0">
                <a:latin typeface="Franklin Gothic Medium" panose="020B0603020102020204" pitchFamily="34" charset="0"/>
              </a:rPr>
              <a:t>:</a:t>
            </a:r>
          </a:p>
          <a:p>
            <a:pPr marL="0" indent="0">
              <a:buSzPct val="75000"/>
              <a:buNone/>
            </a:pPr>
            <a:r>
              <a:rPr lang="en-US" sz="2300" b="1" dirty="0" smtClean="0">
                <a:solidFill>
                  <a:schemeClr val="accent5"/>
                </a:solidFill>
                <a:latin typeface="Franklin Gothic Medium" panose="020B0603020102020204" pitchFamily="34" charset="0"/>
              </a:rPr>
              <a:t>Shared Responsibility</a:t>
            </a:r>
            <a:r>
              <a:rPr lang="en-US" sz="2300" dirty="0" smtClean="0">
                <a:latin typeface="Franklin Gothic Medium" panose="020B0603020102020204" pitchFamily="34" charset="0"/>
              </a:rPr>
              <a:t>: A shift of responsibility to the Importer of Record (from Customs) for correct appraisement and classification; </a:t>
            </a:r>
            <a:r>
              <a:rPr lang="en-US" sz="2300" u="sng" dirty="0" smtClean="0">
                <a:latin typeface="Franklin Gothic Medium" panose="020B0603020102020204" pitchFamily="34" charset="0"/>
              </a:rPr>
              <a:t>verification</a:t>
            </a:r>
            <a:r>
              <a:rPr lang="en-US" sz="2300" dirty="0" smtClean="0">
                <a:latin typeface="Franklin Gothic Medium" panose="020B0603020102020204" pitchFamily="34" charset="0"/>
              </a:rPr>
              <a:t>, however, remains with Customs</a:t>
            </a:r>
          </a:p>
          <a:p>
            <a:pPr marL="0" indent="0">
              <a:buSzPct val="75000"/>
              <a:buNone/>
            </a:pPr>
            <a:r>
              <a:rPr lang="en-US" sz="2300" b="1" dirty="0" smtClean="0">
                <a:solidFill>
                  <a:schemeClr val="accent5"/>
                </a:solidFill>
                <a:latin typeface="Franklin Gothic Medium" panose="020B0603020102020204" pitchFamily="34" charset="0"/>
              </a:rPr>
              <a:t>Informed Compliance</a:t>
            </a:r>
            <a:r>
              <a:rPr lang="en-US" sz="2300" dirty="0" smtClean="0">
                <a:latin typeface="Franklin Gothic Medium" panose="020B0603020102020204" pitchFamily="34" charset="0"/>
              </a:rPr>
              <a:t>: Customs’ responsibility to inform the trade of what would be required of it before initiating programs or taking action that would affect the trade community</a:t>
            </a:r>
            <a:endParaRPr lang="en-US" sz="2300" dirty="0">
              <a:latin typeface="Franklin Gothic Medium" panose="020B0603020102020204" pitchFamily="34" charset="0"/>
            </a:endParaRPr>
          </a:p>
          <a:p>
            <a:pPr marL="0" indent="0">
              <a:buSzPct val="75000"/>
              <a:buNone/>
            </a:pPr>
            <a:r>
              <a:rPr lang="en-US" sz="2300" b="1" dirty="0" smtClean="0">
                <a:solidFill>
                  <a:schemeClr val="accent5"/>
                </a:solidFill>
                <a:latin typeface="Franklin Gothic Medium" panose="020B0603020102020204" pitchFamily="34" charset="0"/>
              </a:rPr>
              <a:t>Reasonable Care</a:t>
            </a:r>
            <a:r>
              <a:rPr lang="en-US" sz="2300" dirty="0" smtClean="0">
                <a:latin typeface="Franklin Gothic Medium" panose="020B0603020102020204" pitchFamily="34" charset="0"/>
              </a:rPr>
              <a:t>: The importer’s burden to act responsibly in their quest for accurate and complete information to support entry summaries and all other declarations to Customs</a:t>
            </a:r>
          </a:p>
        </p:txBody>
      </p:sp>
    </p:spTree>
    <p:extLst>
      <p:ext uri="{BB962C8B-B14F-4D97-AF65-F5344CB8AC3E}">
        <p14:creationId xmlns:p14="http://schemas.microsoft.com/office/powerpoint/2010/main" val="349612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34" y="256329"/>
            <a:ext cx="8937125" cy="1066800"/>
          </a:xfrm>
        </p:spPr>
        <p:txBody>
          <a:bodyPr/>
          <a:lstStyle/>
          <a:p>
            <a:pPr algn="ctr"/>
            <a:r>
              <a:rPr lang="en-US" dirty="0" smtClean="0">
                <a:latin typeface="Franklin Gothic Medium" panose="020B0603020102020204" pitchFamily="34" charset="0"/>
              </a:rPr>
              <a:t>Basic Importer responsibilities</a:t>
            </a:r>
            <a:endParaRPr lang="en-US" dirty="0">
              <a:latin typeface="Franklin Gothic Medium" panose="020B0603020102020204" pitchFamily="34" charset="0"/>
            </a:endParaRPr>
          </a:p>
        </p:txBody>
      </p:sp>
      <p:sp>
        <p:nvSpPr>
          <p:cNvPr id="3" name="Content Placeholder 2"/>
          <p:cNvSpPr>
            <a:spLocks noGrp="1"/>
          </p:cNvSpPr>
          <p:nvPr>
            <p:ph idx="1"/>
          </p:nvPr>
        </p:nvSpPr>
        <p:spPr/>
        <p:txBody>
          <a:bodyPr/>
          <a:lstStyle/>
          <a:p>
            <a:pPr marL="0" indent="0">
              <a:buSzPct val="75000"/>
              <a:buNone/>
            </a:pPr>
            <a:r>
              <a:rPr lang="en-US" dirty="0" smtClean="0">
                <a:latin typeface="Franklin Gothic Medium" panose="020B0603020102020204" pitchFamily="34" charset="0"/>
              </a:rPr>
              <a:t>The Mod Act </a:t>
            </a:r>
            <a:r>
              <a:rPr lang="en-US" dirty="0">
                <a:latin typeface="Franklin Gothic Medium" panose="020B0603020102020204" pitchFamily="34" charset="0"/>
              </a:rPr>
              <a:t>holds importers responsible for specific actions related to their imports:</a:t>
            </a:r>
          </a:p>
          <a:p>
            <a:pPr>
              <a:buSzPct val="75000"/>
              <a:buFont typeface="Wingdings" panose="05000000000000000000" pitchFamily="2" charset="2"/>
              <a:buChar char="Ø"/>
            </a:pPr>
            <a:r>
              <a:rPr lang="en-US" dirty="0">
                <a:latin typeface="Franklin Gothic Medium" panose="020B0603020102020204" pitchFamily="34" charset="0"/>
              </a:rPr>
              <a:t>S</a:t>
            </a:r>
            <a:r>
              <a:rPr lang="en-US" dirty="0" smtClean="0">
                <a:latin typeface="Franklin Gothic Medium" panose="020B0603020102020204" pitchFamily="34" charset="0"/>
              </a:rPr>
              <a:t>ecuring and submitting accurate data, plus </a:t>
            </a:r>
            <a:r>
              <a:rPr lang="en-US" dirty="0">
                <a:latin typeface="Franklin Gothic Medium" panose="020B0603020102020204" pitchFamily="34" charset="0"/>
              </a:rPr>
              <a:t>validating and documenting that data</a:t>
            </a:r>
          </a:p>
          <a:p>
            <a:pPr>
              <a:buSzPct val="75000"/>
              <a:buFont typeface="Wingdings" panose="05000000000000000000" pitchFamily="2" charset="2"/>
              <a:buChar char="Ø"/>
            </a:pPr>
            <a:r>
              <a:rPr lang="en-US" dirty="0">
                <a:latin typeface="Franklin Gothic Medium" panose="020B0603020102020204" pitchFamily="34" charset="0"/>
              </a:rPr>
              <a:t>S</a:t>
            </a:r>
            <a:r>
              <a:rPr lang="en-US" dirty="0" smtClean="0">
                <a:latin typeface="Franklin Gothic Medium" panose="020B0603020102020204" pitchFamily="34" charset="0"/>
              </a:rPr>
              <a:t>toring and retaining data </a:t>
            </a:r>
            <a:r>
              <a:rPr lang="en-US" dirty="0">
                <a:latin typeface="Franklin Gothic Medium" panose="020B0603020102020204" pitchFamily="34" charset="0"/>
              </a:rPr>
              <a:t>as required by law</a:t>
            </a:r>
          </a:p>
          <a:p>
            <a:pPr>
              <a:buSzPct val="75000"/>
              <a:buFont typeface="Wingdings" panose="05000000000000000000" pitchFamily="2" charset="2"/>
              <a:buChar char="Ø"/>
            </a:pPr>
            <a:r>
              <a:rPr lang="en-US" dirty="0">
                <a:latin typeface="Franklin Gothic Medium" panose="020B0603020102020204" pitchFamily="34" charset="0"/>
              </a:rPr>
              <a:t>A</a:t>
            </a:r>
            <a:r>
              <a:rPr lang="en-US" dirty="0" smtClean="0">
                <a:latin typeface="Franklin Gothic Medium" panose="020B0603020102020204" pitchFamily="34" charset="0"/>
              </a:rPr>
              <a:t>uditing </a:t>
            </a:r>
            <a:r>
              <a:rPr lang="en-US" dirty="0">
                <a:latin typeface="Franklin Gothic Medium" panose="020B0603020102020204" pitchFamily="34" charset="0"/>
              </a:rPr>
              <a:t>and reviewing data </a:t>
            </a:r>
            <a:r>
              <a:rPr lang="en-US" dirty="0" smtClean="0">
                <a:latin typeface="Franklin Gothic Medium" panose="020B0603020102020204" pitchFamily="34" charset="0"/>
              </a:rPr>
              <a:t>regularly - </a:t>
            </a:r>
            <a:r>
              <a:rPr lang="en-US" dirty="0">
                <a:latin typeface="Franklin Gothic Medium" panose="020B0603020102020204" pitchFamily="34" charset="0"/>
              </a:rPr>
              <a:t>such as Harmonized Tariff classifications, value, </a:t>
            </a:r>
            <a:r>
              <a:rPr lang="en-US" dirty="0" smtClean="0">
                <a:latin typeface="Franklin Gothic Medium" panose="020B0603020102020204" pitchFamily="34" charset="0"/>
              </a:rPr>
              <a:t>country of origin, </a:t>
            </a:r>
            <a:r>
              <a:rPr lang="en-US" dirty="0">
                <a:latin typeface="Franklin Gothic Medium" panose="020B0603020102020204" pitchFamily="34" charset="0"/>
              </a:rPr>
              <a:t>and claims for reduced duty/duty free entry under special trade agreements </a:t>
            </a:r>
            <a:r>
              <a:rPr lang="en-US" dirty="0" smtClean="0">
                <a:latin typeface="Franklin Gothic Medium" panose="020B0603020102020204" pitchFamily="34" charset="0"/>
              </a:rPr>
              <a:t>– to verify its accuracy</a:t>
            </a:r>
            <a:endParaRPr lang="en-US" dirty="0">
              <a:latin typeface="Franklin Gothic Medium" panose="020B0603020102020204" pitchFamily="34" charset="0"/>
            </a:endParaRPr>
          </a:p>
          <a:p>
            <a:pPr marL="0" indent="0">
              <a:buNone/>
            </a:pPr>
            <a:endParaRPr lang="en-US" dirty="0"/>
          </a:p>
        </p:txBody>
      </p:sp>
    </p:spTree>
    <p:extLst>
      <p:ext uri="{BB962C8B-B14F-4D97-AF65-F5344CB8AC3E}">
        <p14:creationId xmlns:p14="http://schemas.microsoft.com/office/powerpoint/2010/main" val="3000119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 y="256329"/>
            <a:ext cx="8937125" cy="1066800"/>
          </a:xfrm>
        </p:spPr>
        <p:txBody>
          <a:bodyPr/>
          <a:lstStyle/>
          <a:p>
            <a:pPr algn="ctr"/>
            <a:r>
              <a:rPr lang="en-US" dirty="0" smtClean="0">
                <a:latin typeface="Franklin Gothic Medium" panose="020B0603020102020204" pitchFamily="34" charset="0"/>
              </a:rPr>
              <a:t>Informed compliance</a:t>
            </a:r>
            <a:endParaRPr lang="en-US" dirty="0">
              <a:latin typeface="Franklin Gothic Medium" panose="020B0603020102020204" pitchFamily="34" charset="0"/>
            </a:endParaRPr>
          </a:p>
        </p:txBody>
      </p:sp>
      <p:sp>
        <p:nvSpPr>
          <p:cNvPr id="3" name="Content Placeholder 2"/>
          <p:cNvSpPr>
            <a:spLocks noGrp="1"/>
          </p:cNvSpPr>
          <p:nvPr>
            <p:ph idx="1"/>
          </p:nvPr>
        </p:nvSpPr>
        <p:spPr>
          <a:xfrm>
            <a:off x="361150" y="1493521"/>
            <a:ext cx="8325650" cy="4224232"/>
          </a:xfrm>
        </p:spPr>
        <p:txBody>
          <a:bodyPr>
            <a:normAutofit/>
          </a:bodyPr>
          <a:lstStyle/>
          <a:p>
            <a:pPr marL="457200" lvl="1" indent="0">
              <a:buSzPct val="75000"/>
              <a:buNone/>
            </a:pPr>
            <a:r>
              <a:rPr lang="en-US" dirty="0" smtClean="0">
                <a:latin typeface="Franklin Gothic Medium" panose="020B0603020102020204" pitchFamily="34" charset="0"/>
              </a:rPr>
              <a:t>Under the Mod Act, the </a:t>
            </a:r>
            <a:r>
              <a:rPr lang="en-US" dirty="0">
                <a:latin typeface="Franklin Gothic Medium" panose="020B0603020102020204" pitchFamily="34" charset="0"/>
              </a:rPr>
              <a:t>burden for import compliance was shifted </a:t>
            </a:r>
            <a:r>
              <a:rPr lang="en-US" dirty="0" smtClean="0">
                <a:latin typeface="Franklin Gothic Medium" panose="020B0603020102020204" pitchFamily="34" charset="0"/>
              </a:rPr>
              <a:t>from CBP (U.S. Customs &amp; Border Protection) to </a:t>
            </a:r>
            <a:r>
              <a:rPr lang="en-US" dirty="0">
                <a:latin typeface="Franklin Gothic Medium" panose="020B0603020102020204" pitchFamily="34" charset="0"/>
              </a:rPr>
              <a:t>the importer and, to a lesser extent, </a:t>
            </a:r>
            <a:r>
              <a:rPr lang="en-US" dirty="0" smtClean="0">
                <a:latin typeface="Franklin Gothic Medium" panose="020B0603020102020204" pitchFamily="34" charset="0"/>
              </a:rPr>
              <a:t>to the </a:t>
            </a:r>
            <a:r>
              <a:rPr lang="en-US" dirty="0">
                <a:latin typeface="Franklin Gothic Medium" panose="020B0603020102020204" pitchFamily="34" charset="0"/>
              </a:rPr>
              <a:t>customs </a:t>
            </a:r>
            <a:r>
              <a:rPr lang="en-US" dirty="0" smtClean="0">
                <a:latin typeface="Franklin Gothic Medium" panose="020B0603020102020204" pitchFamily="34" charset="0"/>
              </a:rPr>
              <a:t>broker.</a:t>
            </a:r>
            <a:endParaRPr lang="en-US" dirty="0">
              <a:latin typeface="Franklin Gothic Medium" panose="020B0603020102020204" pitchFamily="34" charset="0"/>
            </a:endParaRPr>
          </a:p>
          <a:p>
            <a:pPr lvl="1">
              <a:buSzPct val="75000"/>
              <a:buFont typeface="Wingdings" panose="05000000000000000000" pitchFamily="2" charset="2"/>
              <a:buChar char="§"/>
            </a:pPr>
            <a:r>
              <a:rPr lang="en-US" dirty="0" smtClean="0">
                <a:latin typeface="Franklin Gothic Medium" panose="020B0603020102020204" pitchFamily="34" charset="0"/>
              </a:rPr>
              <a:t>Importers </a:t>
            </a:r>
            <a:r>
              <a:rPr lang="en-US" dirty="0">
                <a:latin typeface="Franklin Gothic Medium" panose="020B0603020102020204" pitchFamily="34" charset="0"/>
              </a:rPr>
              <a:t>should </a:t>
            </a:r>
            <a:r>
              <a:rPr lang="en-US" b="1" dirty="0">
                <a:latin typeface="Franklin Gothic Medium" panose="020B0603020102020204" pitchFamily="34" charset="0"/>
              </a:rPr>
              <a:t>not</a:t>
            </a:r>
            <a:r>
              <a:rPr lang="en-US" dirty="0">
                <a:latin typeface="Franklin Gothic Medium" panose="020B0603020102020204" pitchFamily="34" charset="0"/>
              </a:rPr>
              <a:t> rely on their customs broker to advise them of compliance requirements </a:t>
            </a:r>
            <a:r>
              <a:rPr lang="en-US" dirty="0" smtClean="0">
                <a:latin typeface="Franklin Gothic Medium" panose="020B0603020102020204" pitchFamily="34" charset="0"/>
              </a:rPr>
              <a:t>on their imports or </a:t>
            </a:r>
            <a:r>
              <a:rPr lang="en-US" dirty="0">
                <a:latin typeface="Franklin Gothic Medium" panose="020B0603020102020204" pitchFamily="34" charset="0"/>
              </a:rPr>
              <a:t>to verify the </a:t>
            </a:r>
            <a:r>
              <a:rPr lang="en-US" dirty="0" smtClean="0">
                <a:latin typeface="Franklin Gothic Medium" panose="020B0603020102020204" pitchFamily="34" charset="0"/>
              </a:rPr>
              <a:t>facts.</a:t>
            </a:r>
          </a:p>
          <a:p>
            <a:pPr lvl="1">
              <a:buSzPct val="75000"/>
              <a:buFont typeface="Wingdings" panose="05000000000000000000" pitchFamily="2" charset="2"/>
              <a:buChar char="§"/>
            </a:pPr>
            <a:r>
              <a:rPr lang="en-US" dirty="0">
                <a:latin typeface="Franklin Gothic Medium" panose="020B0603020102020204" pitchFamily="34" charset="0"/>
              </a:rPr>
              <a:t>Importers are required to educate themselves on all Federal government laws, regulations and procedures that pertain to their own import business activities</a:t>
            </a:r>
            <a:r>
              <a:rPr lang="en-US" dirty="0" smtClean="0">
                <a:latin typeface="Franklin Gothic Medium" panose="020B0603020102020204" pitchFamily="34" charset="0"/>
              </a:rPr>
              <a:t>.</a:t>
            </a:r>
            <a:endParaRPr lang="en-US" dirty="0">
              <a:latin typeface="Franklin Gothic Medium" panose="020B0603020102020204" pitchFamily="34" charset="0"/>
            </a:endParaRPr>
          </a:p>
          <a:p>
            <a:pPr lvl="1">
              <a:buSzPct val="75000"/>
              <a:buFont typeface="Wingdings" panose="05000000000000000000" pitchFamily="2" charset="2"/>
              <a:buChar char="§"/>
            </a:pPr>
            <a:r>
              <a:rPr lang="en-US" dirty="0">
                <a:latin typeface="Franklin Gothic Medium" panose="020B0603020102020204" pitchFamily="34" charset="0"/>
              </a:rPr>
              <a:t>This must be done by exercising “</a:t>
            </a:r>
            <a:r>
              <a:rPr lang="en-US" dirty="0">
                <a:solidFill>
                  <a:schemeClr val="tx2">
                    <a:lumMod val="60000"/>
                    <a:lumOff val="40000"/>
                  </a:schemeClr>
                </a:solidFill>
                <a:latin typeface="Franklin Gothic Medium" panose="020B0603020102020204" pitchFamily="34" charset="0"/>
              </a:rPr>
              <a:t>reasonable care</a:t>
            </a:r>
            <a:r>
              <a:rPr lang="en-US" dirty="0" smtClean="0">
                <a:latin typeface="Franklin Gothic Medium" panose="020B0603020102020204" pitchFamily="34" charset="0"/>
              </a:rPr>
              <a:t>”.</a:t>
            </a:r>
            <a:endParaRPr lang="en-US" dirty="0">
              <a:latin typeface="Franklin Gothic Medium" panose="020B0603020102020204" pitchFamily="34" charset="0"/>
            </a:endParaRPr>
          </a:p>
          <a:p>
            <a:endParaRPr lang="en-US" dirty="0"/>
          </a:p>
        </p:txBody>
      </p:sp>
    </p:spTree>
    <p:extLst>
      <p:ext uri="{BB962C8B-B14F-4D97-AF65-F5344CB8AC3E}">
        <p14:creationId xmlns:p14="http://schemas.microsoft.com/office/powerpoint/2010/main" val="3815013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87" y="256329"/>
            <a:ext cx="8937125" cy="1066800"/>
          </a:xfrm>
        </p:spPr>
        <p:txBody>
          <a:bodyPr/>
          <a:lstStyle/>
          <a:p>
            <a:pPr algn="ctr"/>
            <a:r>
              <a:rPr lang="en-US" dirty="0" smtClean="0">
                <a:latin typeface="Franklin Gothic Medium" panose="020B0603020102020204" pitchFamily="34" charset="0"/>
              </a:rPr>
              <a:t>“Reasonable care”</a:t>
            </a:r>
            <a:endParaRPr lang="en-US" dirty="0">
              <a:latin typeface="Franklin Gothic Medium" panose="020B0603020102020204" pitchFamily="34" charset="0"/>
            </a:endParaRPr>
          </a:p>
        </p:txBody>
      </p:sp>
      <p:sp>
        <p:nvSpPr>
          <p:cNvPr id="3" name="Content Placeholder 2"/>
          <p:cNvSpPr>
            <a:spLocks noGrp="1"/>
          </p:cNvSpPr>
          <p:nvPr>
            <p:ph idx="1"/>
          </p:nvPr>
        </p:nvSpPr>
        <p:spPr/>
        <p:txBody>
          <a:bodyPr>
            <a:normAutofit lnSpcReduction="10000"/>
          </a:bodyPr>
          <a:lstStyle/>
          <a:p>
            <a:pPr>
              <a:buSzPct val="75000"/>
              <a:buFont typeface="Wingdings" panose="05000000000000000000" pitchFamily="2" charset="2"/>
              <a:buChar char="§"/>
            </a:pPr>
            <a:r>
              <a:rPr lang="en-US" dirty="0" smtClean="0">
                <a:latin typeface="Franklin Gothic Medium" panose="020B0603020102020204" pitchFamily="34" charset="0"/>
              </a:rPr>
              <a:t>The simple connotation of </a:t>
            </a:r>
            <a:r>
              <a:rPr lang="en-US" dirty="0" smtClean="0">
                <a:solidFill>
                  <a:schemeClr val="tx2">
                    <a:lumMod val="60000"/>
                    <a:lumOff val="40000"/>
                  </a:schemeClr>
                </a:solidFill>
                <a:latin typeface="Franklin Gothic Medium" panose="020B0603020102020204" pitchFamily="34" charset="0"/>
              </a:rPr>
              <a:t>reasonable care</a:t>
            </a:r>
            <a:r>
              <a:rPr lang="en-US" dirty="0" smtClean="0">
                <a:latin typeface="Franklin Gothic Medium" panose="020B0603020102020204" pitchFamily="34" charset="0"/>
              </a:rPr>
              <a:t> actually defies an easy explanation.</a:t>
            </a:r>
          </a:p>
          <a:p>
            <a:pPr>
              <a:buSzPct val="75000"/>
              <a:buFont typeface="Wingdings" panose="05000000000000000000" pitchFamily="2" charset="2"/>
              <a:buChar char="§"/>
            </a:pPr>
            <a:r>
              <a:rPr lang="en-US" dirty="0" smtClean="0">
                <a:latin typeface="Franklin Gothic Medium" panose="020B0603020102020204" pitchFamily="34" charset="0"/>
              </a:rPr>
              <a:t>Because it is </a:t>
            </a:r>
            <a:r>
              <a:rPr lang="en-US" b="1" dirty="0" smtClean="0">
                <a:latin typeface="Franklin Gothic Medium" panose="020B0603020102020204" pitchFamily="34" charset="0"/>
              </a:rPr>
              <a:t>not</a:t>
            </a:r>
            <a:r>
              <a:rPr lang="en-US" dirty="0" smtClean="0">
                <a:latin typeface="Franklin Gothic Medium" panose="020B0603020102020204" pitchFamily="34" charset="0"/>
              </a:rPr>
              <a:t> defined in the “Mod Act”, importers want to know: </a:t>
            </a:r>
            <a:r>
              <a:rPr lang="en-US" dirty="0">
                <a:latin typeface="Franklin Gothic Medium" panose="020B0603020102020204" pitchFamily="34" charset="0"/>
              </a:rPr>
              <a:t>What </a:t>
            </a:r>
            <a:r>
              <a:rPr lang="en-US" b="1" dirty="0">
                <a:latin typeface="Franklin Gothic Medium" panose="020B0603020102020204" pitchFamily="34" charset="0"/>
              </a:rPr>
              <a:t>is</a:t>
            </a:r>
            <a:r>
              <a:rPr lang="en-US" dirty="0">
                <a:latin typeface="Franklin Gothic Medium" panose="020B0603020102020204" pitchFamily="34" charset="0"/>
              </a:rPr>
              <a:t> “</a:t>
            </a:r>
            <a:r>
              <a:rPr lang="en-US" dirty="0">
                <a:solidFill>
                  <a:schemeClr val="tx2">
                    <a:lumMod val="60000"/>
                    <a:lumOff val="40000"/>
                  </a:schemeClr>
                </a:solidFill>
                <a:latin typeface="Franklin Gothic Medium" panose="020B0603020102020204" pitchFamily="34" charset="0"/>
              </a:rPr>
              <a:t>reasonable care</a:t>
            </a:r>
            <a:r>
              <a:rPr lang="en-US" dirty="0">
                <a:latin typeface="Franklin Gothic Medium" panose="020B0603020102020204" pitchFamily="34" charset="0"/>
              </a:rPr>
              <a:t>”? </a:t>
            </a:r>
            <a:endParaRPr lang="en-US" dirty="0" smtClean="0">
              <a:latin typeface="Franklin Gothic Medium" panose="020B0603020102020204" pitchFamily="34" charset="0"/>
            </a:endParaRPr>
          </a:p>
          <a:p>
            <a:pPr>
              <a:buSzPct val="75000"/>
              <a:buFont typeface="Wingdings" panose="05000000000000000000" pitchFamily="2" charset="2"/>
              <a:buChar char="§"/>
            </a:pPr>
            <a:r>
              <a:rPr lang="en-US" dirty="0">
                <a:latin typeface="Franklin Gothic Medium" panose="020B0603020102020204" pitchFamily="34" charset="0"/>
              </a:rPr>
              <a:t>According to U.S. Customs &amp; Border Protection (CBP), “the Importer of Record is responsible for using </a:t>
            </a:r>
            <a:r>
              <a:rPr lang="en-US" dirty="0">
                <a:solidFill>
                  <a:schemeClr val="tx2">
                    <a:lumMod val="60000"/>
                    <a:lumOff val="40000"/>
                  </a:schemeClr>
                </a:solidFill>
                <a:latin typeface="Franklin Gothic Medium" panose="020B0603020102020204" pitchFamily="34" charset="0"/>
              </a:rPr>
              <a:t>reasonable care </a:t>
            </a:r>
            <a:r>
              <a:rPr lang="en-US" dirty="0">
                <a:latin typeface="Franklin Gothic Medium" panose="020B0603020102020204" pitchFamily="34" charset="0"/>
              </a:rPr>
              <a:t>to enter, classify and value imported merchandise, and [must] provide </a:t>
            </a:r>
            <a:r>
              <a:rPr lang="en-US" b="1" dirty="0">
                <a:latin typeface="Franklin Gothic Medium" panose="020B0603020102020204" pitchFamily="34" charset="0"/>
              </a:rPr>
              <a:t>any other </a:t>
            </a:r>
            <a:r>
              <a:rPr lang="en-US" dirty="0">
                <a:latin typeface="Franklin Gothic Medium" panose="020B0603020102020204" pitchFamily="34" charset="0"/>
              </a:rPr>
              <a:t>information necessary to enable CBP to properly assess duties, collect accurate statistics and determine whether </a:t>
            </a:r>
            <a:r>
              <a:rPr lang="en-US" b="1" dirty="0">
                <a:latin typeface="Franklin Gothic Medium" panose="020B0603020102020204" pitchFamily="34" charset="0"/>
              </a:rPr>
              <a:t>any</a:t>
            </a:r>
            <a:r>
              <a:rPr lang="en-US" dirty="0">
                <a:latin typeface="Franklin Gothic Medium" panose="020B0603020102020204" pitchFamily="34" charset="0"/>
              </a:rPr>
              <a:t> [</a:t>
            </a:r>
            <a:r>
              <a:rPr lang="en-US" b="1" dirty="0">
                <a:latin typeface="Franklin Gothic Medium" panose="020B0603020102020204" pitchFamily="34" charset="0"/>
              </a:rPr>
              <a:t>and all</a:t>
            </a:r>
            <a:r>
              <a:rPr lang="en-US" dirty="0">
                <a:latin typeface="Franklin Gothic Medium" panose="020B0603020102020204" pitchFamily="34" charset="0"/>
              </a:rPr>
              <a:t>]</a:t>
            </a:r>
            <a:r>
              <a:rPr lang="en-US" b="1" dirty="0">
                <a:latin typeface="Franklin Gothic Medium" panose="020B0603020102020204" pitchFamily="34" charset="0"/>
              </a:rPr>
              <a:t> other</a:t>
            </a:r>
            <a:r>
              <a:rPr lang="en-US" dirty="0">
                <a:latin typeface="Franklin Gothic Medium" panose="020B0603020102020204" pitchFamily="34" charset="0"/>
              </a:rPr>
              <a:t> applicable legal requirements are met</a:t>
            </a:r>
            <a:r>
              <a:rPr lang="en-US" dirty="0" smtClean="0">
                <a:latin typeface="Franklin Gothic Medium" panose="020B0603020102020204" pitchFamily="34" charset="0"/>
              </a:rPr>
              <a:t>.”</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798189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0" y="256329"/>
            <a:ext cx="8937125" cy="1066800"/>
          </a:xfrm>
        </p:spPr>
        <p:txBody>
          <a:bodyPr/>
          <a:lstStyle/>
          <a:p>
            <a:pPr algn="ctr"/>
            <a:r>
              <a:rPr lang="en-US" dirty="0" smtClean="0">
                <a:latin typeface="Franklin Gothic Medium" panose="020B0603020102020204" pitchFamily="34" charset="0"/>
              </a:rPr>
              <a:t> “reasonable care” </a:t>
            </a:r>
            <a:r>
              <a:rPr lang="en-US" sz="2800" dirty="0" smtClean="0">
                <a:latin typeface="Franklin Gothic Medium" panose="020B0603020102020204" pitchFamily="34" charset="0"/>
              </a:rPr>
              <a:t>- continued</a:t>
            </a:r>
            <a:endParaRPr lang="en-US" dirty="0">
              <a:latin typeface="Franklin Gothic Medium" panose="020B0603020102020204" pitchFamily="34" charset="0"/>
            </a:endParaRPr>
          </a:p>
        </p:txBody>
      </p:sp>
      <p:sp>
        <p:nvSpPr>
          <p:cNvPr id="3" name="Content Placeholder 2"/>
          <p:cNvSpPr>
            <a:spLocks noGrp="1"/>
          </p:cNvSpPr>
          <p:nvPr>
            <p:ph idx="1"/>
          </p:nvPr>
        </p:nvSpPr>
        <p:spPr/>
        <p:txBody>
          <a:bodyPr>
            <a:normAutofit lnSpcReduction="10000"/>
          </a:bodyPr>
          <a:lstStyle/>
          <a:p>
            <a:pPr>
              <a:buSzPct val="75000"/>
              <a:buFont typeface="Wingdings" panose="05000000000000000000" pitchFamily="2" charset="2"/>
              <a:buChar char="§"/>
            </a:pPr>
            <a:r>
              <a:rPr lang="en-US" dirty="0" smtClean="0">
                <a:latin typeface="Franklin Gothic Medium" panose="020B0603020102020204" pitchFamily="34" charset="0"/>
              </a:rPr>
              <a:t>The concept of </a:t>
            </a:r>
            <a:r>
              <a:rPr lang="en-US" dirty="0" smtClean="0">
                <a:solidFill>
                  <a:schemeClr val="tx2">
                    <a:lumMod val="60000"/>
                    <a:lumOff val="40000"/>
                  </a:schemeClr>
                </a:solidFill>
                <a:latin typeface="Franklin Gothic Medium" panose="020B0603020102020204" pitchFamily="34" charset="0"/>
              </a:rPr>
              <a:t>reasonable care </a:t>
            </a:r>
            <a:r>
              <a:rPr lang="en-US" dirty="0" smtClean="0">
                <a:latin typeface="Franklin Gothic Medium" panose="020B0603020102020204" pitchFamily="34" charset="0"/>
              </a:rPr>
              <a:t>has continued to evolve, with CBP continuing to advise (and work with) the importing community to define the steps that need to be taken to ensure importers are in compliance with this aspect of the Mod Act.</a:t>
            </a:r>
          </a:p>
          <a:p>
            <a:pPr>
              <a:buSzPct val="75000"/>
              <a:buFont typeface="Wingdings" panose="05000000000000000000" pitchFamily="2" charset="2"/>
              <a:buChar char="§"/>
            </a:pPr>
            <a:r>
              <a:rPr lang="en-US" dirty="0" smtClean="0">
                <a:latin typeface="Franklin Gothic Medium" panose="020B0603020102020204" pitchFamily="34" charset="0"/>
              </a:rPr>
              <a:t>We’ll identify some of the important procedures and processes that importers need to implement to meet the threshold of </a:t>
            </a:r>
            <a:r>
              <a:rPr lang="en-US" dirty="0" smtClean="0">
                <a:solidFill>
                  <a:schemeClr val="tx2">
                    <a:lumMod val="60000"/>
                    <a:lumOff val="40000"/>
                  </a:schemeClr>
                </a:solidFill>
                <a:latin typeface="Franklin Gothic Medium" panose="020B0603020102020204" pitchFamily="34" charset="0"/>
              </a:rPr>
              <a:t>reasonable care</a:t>
            </a:r>
            <a:r>
              <a:rPr lang="en-US" dirty="0" smtClean="0">
                <a:latin typeface="Franklin Gothic Medium" panose="020B0603020102020204" pitchFamily="34" charset="0"/>
              </a:rPr>
              <a:t>.</a:t>
            </a:r>
          </a:p>
          <a:p>
            <a:pPr>
              <a:buSzPct val="75000"/>
              <a:buFont typeface="Wingdings" panose="05000000000000000000" pitchFamily="2" charset="2"/>
              <a:buChar char="§"/>
            </a:pPr>
            <a:r>
              <a:rPr lang="en-US" dirty="0" smtClean="0">
                <a:latin typeface="Franklin Gothic Medium" panose="020B0603020102020204" pitchFamily="34" charset="0"/>
              </a:rPr>
              <a:t>It’s important to note that one of the key requirements of </a:t>
            </a:r>
            <a:r>
              <a:rPr lang="en-US" dirty="0" smtClean="0">
                <a:solidFill>
                  <a:schemeClr val="tx2">
                    <a:lumMod val="60000"/>
                    <a:lumOff val="40000"/>
                  </a:schemeClr>
                </a:solidFill>
                <a:latin typeface="Franklin Gothic Medium" panose="020B0603020102020204" pitchFamily="34" charset="0"/>
              </a:rPr>
              <a:t>reasonable care </a:t>
            </a:r>
            <a:r>
              <a:rPr lang="en-US" dirty="0" smtClean="0">
                <a:latin typeface="Franklin Gothic Medium" panose="020B0603020102020204" pitchFamily="34" charset="0"/>
              </a:rPr>
              <a:t>is for each importer to keep their staff regularly informed of changing laws and regulations that affect their imports.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3371793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7" y="274453"/>
            <a:ext cx="8937125" cy="1066800"/>
          </a:xfrm>
        </p:spPr>
        <p:txBody>
          <a:bodyPr>
            <a:normAutofit/>
          </a:bodyPr>
          <a:lstStyle/>
          <a:p>
            <a:pPr algn="ctr"/>
            <a:r>
              <a:rPr lang="en-US" dirty="0" smtClean="0">
                <a:latin typeface="Franklin Gothic Medium" panose="020B0603020102020204" pitchFamily="34" charset="0"/>
              </a:rPr>
              <a:t>Mod act requirements</a:t>
            </a:r>
            <a:endParaRPr lang="en-US" dirty="0">
              <a:latin typeface="Franklin Gothic Medium" panose="020B0603020102020204" pitchFamily="34" charset="0"/>
            </a:endParaRPr>
          </a:p>
        </p:txBody>
      </p:sp>
      <p:sp>
        <p:nvSpPr>
          <p:cNvPr id="3" name="Content Placeholder 2"/>
          <p:cNvSpPr>
            <a:spLocks noGrp="1"/>
          </p:cNvSpPr>
          <p:nvPr>
            <p:ph idx="1"/>
          </p:nvPr>
        </p:nvSpPr>
        <p:spPr>
          <a:xfrm>
            <a:off x="161365" y="1267867"/>
            <a:ext cx="8864127" cy="4618104"/>
          </a:xfrm>
        </p:spPr>
        <p:txBody>
          <a:bodyPr>
            <a:noAutofit/>
          </a:bodyPr>
          <a:lstStyle/>
          <a:p>
            <a:pPr marL="0" indent="0">
              <a:buNone/>
            </a:pPr>
            <a:r>
              <a:rPr lang="en-US" dirty="0" smtClean="0">
                <a:latin typeface="Franklin Gothic Medium" panose="020B0603020102020204" pitchFamily="34" charset="0"/>
              </a:rPr>
              <a:t>The first step importers should take is to educate themselves thoroughly on all CBP and other government agency (OGA) requirements for the products they import:</a:t>
            </a:r>
          </a:p>
          <a:p>
            <a:pPr marL="457200" indent="-457200">
              <a:buSzPct val="65000"/>
              <a:buFont typeface="+mj-lt"/>
              <a:buAutoNum type="arabicPeriod"/>
            </a:pPr>
            <a:r>
              <a:rPr lang="en-US" dirty="0">
                <a:latin typeface="Franklin Gothic Medium" panose="020B0603020102020204" pitchFamily="34" charset="0"/>
              </a:rPr>
              <a:t>E</a:t>
            </a:r>
            <a:r>
              <a:rPr lang="en-US" dirty="0" smtClean="0">
                <a:latin typeface="Franklin Gothic Medium" panose="020B0603020102020204" pitchFamily="34" charset="0"/>
              </a:rPr>
              <a:t>ngage a customs expert </a:t>
            </a:r>
            <a:r>
              <a:rPr lang="en-US" dirty="0">
                <a:latin typeface="Franklin Gothic Medium" panose="020B0603020102020204" pitchFamily="34" charset="0"/>
              </a:rPr>
              <a:t>-</a:t>
            </a:r>
            <a:r>
              <a:rPr lang="en-US" dirty="0" smtClean="0">
                <a:latin typeface="Franklin Gothic Medium" panose="020B0603020102020204" pitchFamily="34" charset="0"/>
              </a:rPr>
              <a:t> a lawyer, customs broker, accountant or customs consultant - to assist in understanding and meeting these requirements.</a:t>
            </a:r>
          </a:p>
          <a:p>
            <a:pPr marL="457200" indent="-457200">
              <a:buSzPct val="75000"/>
              <a:buFont typeface="+mj-lt"/>
              <a:buAutoNum type="arabicPeriod"/>
            </a:pPr>
            <a:r>
              <a:rPr lang="en-US" dirty="0">
                <a:latin typeface="Franklin Gothic Medium" panose="020B0603020102020204" pitchFamily="34" charset="0"/>
              </a:rPr>
              <a:t>E</a:t>
            </a:r>
            <a:r>
              <a:rPr lang="en-US" dirty="0" smtClean="0">
                <a:latin typeface="Franklin Gothic Medium" panose="020B0603020102020204" pitchFamily="34" charset="0"/>
              </a:rPr>
              <a:t>nsure access via the internet to the Customs Regulations, HTSUS, the CBP and OGA websites, and other resources.</a:t>
            </a:r>
          </a:p>
          <a:p>
            <a:pPr marL="457200" indent="-457200">
              <a:buSzPct val="75000"/>
              <a:buFont typeface="+mj-lt"/>
              <a:buAutoNum type="arabicPeriod"/>
            </a:pPr>
            <a:r>
              <a:rPr lang="en-US" dirty="0" smtClean="0">
                <a:latin typeface="Franklin Gothic Medium" panose="020B0603020102020204" pitchFamily="34" charset="0"/>
              </a:rPr>
              <a:t>Accept responsibility for being correctly and completely informed - always; when a violation occurs, address it head-on and immediately; ignorance of the law is not an acceptable excuse.</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489009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1" y="194857"/>
            <a:ext cx="8937125" cy="1066800"/>
          </a:xfrm>
        </p:spPr>
        <p:txBody>
          <a:bodyPr>
            <a:normAutofit/>
          </a:bodyPr>
          <a:lstStyle/>
          <a:p>
            <a:pPr algn="ctr"/>
            <a:r>
              <a:rPr lang="en-US" dirty="0" smtClean="0">
                <a:latin typeface="Franklin Gothic Medium" panose="020B0603020102020204" pitchFamily="34" charset="0"/>
              </a:rPr>
              <a:t> a CBP compliance program</a:t>
            </a:r>
            <a:endParaRPr lang="en-US" dirty="0">
              <a:latin typeface="Franklin Gothic Medium" panose="020B0603020102020204" pitchFamily="34" charset="0"/>
            </a:endParaRPr>
          </a:p>
        </p:txBody>
      </p:sp>
      <p:sp>
        <p:nvSpPr>
          <p:cNvPr id="3" name="Content Placeholder 2"/>
          <p:cNvSpPr>
            <a:spLocks noGrp="1"/>
          </p:cNvSpPr>
          <p:nvPr>
            <p:ph idx="1"/>
          </p:nvPr>
        </p:nvSpPr>
        <p:spPr>
          <a:xfrm>
            <a:off x="630090" y="1390809"/>
            <a:ext cx="8056709" cy="4456739"/>
          </a:xfrm>
        </p:spPr>
        <p:txBody>
          <a:bodyPr>
            <a:normAutofit lnSpcReduction="10000"/>
          </a:bodyPr>
          <a:lstStyle/>
          <a:p>
            <a:pPr marL="0" indent="0">
              <a:buNone/>
            </a:pPr>
            <a:r>
              <a:rPr lang="en-US" dirty="0" smtClean="0">
                <a:latin typeface="Franklin Gothic Medium" panose="020B0603020102020204" pitchFamily="34" charset="0"/>
              </a:rPr>
              <a:t>The second step toward demonstrating </a:t>
            </a:r>
            <a:r>
              <a:rPr lang="en-US" dirty="0" smtClean="0">
                <a:solidFill>
                  <a:schemeClr val="tx2">
                    <a:lumMod val="60000"/>
                    <a:lumOff val="40000"/>
                  </a:schemeClr>
                </a:solidFill>
                <a:latin typeface="Franklin Gothic Medium" panose="020B0603020102020204" pitchFamily="34" charset="0"/>
              </a:rPr>
              <a:t>reasonable care </a:t>
            </a:r>
            <a:r>
              <a:rPr lang="en-US" dirty="0" smtClean="0">
                <a:latin typeface="Franklin Gothic Medium" panose="020B0603020102020204" pitchFamily="34" charset="0"/>
              </a:rPr>
              <a:t>is creating and implementing a Customs compliance program that should include the following:</a:t>
            </a:r>
          </a:p>
          <a:p>
            <a:pPr marL="457200" indent="-457200">
              <a:buSzPct val="65000"/>
              <a:buFont typeface="+mj-lt"/>
              <a:buAutoNum type="arabicPeriod"/>
            </a:pPr>
            <a:r>
              <a:rPr lang="en-US" dirty="0" smtClean="0">
                <a:latin typeface="Franklin Gothic Medium" panose="020B0603020102020204" pitchFamily="34" charset="0"/>
              </a:rPr>
              <a:t>Record-keeping program to ensure that all import-related documents are kept for five years</a:t>
            </a:r>
          </a:p>
          <a:p>
            <a:pPr marL="457200" indent="-457200">
              <a:buSzPct val="65000"/>
              <a:buFont typeface="+mj-lt"/>
              <a:buAutoNum type="arabicPeriod"/>
            </a:pPr>
            <a:r>
              <a:rPr lang="en-US" dirty="0" smtClean="0">
                <a:latin typeface="Franklin Gothic Medium" panose="020B0603020102020204" pitchFamily="34" charset="0"/>
              </a:rPr>
              <a:t>Procedures to ensure that all imported products and materials are properly classified prior to entry</a:t>
            </a:r>
          </a:p>
          <a:p>
            <a:pPr marL="457200" indent="-457200">
              <a:buSzPct val="65000"/>
              <a:buFont typeface="+mj-lt"/>
              <a:buAutoNum type="arabicPeriod"/>
            </a:pPr>
            <a:r>
              <a:rPr lang="en-US" dirty="0" smtClean="0">
                <a:latin typeface="Franklin Gothic Medium" panose="020B0603020102020204" pitchFamily="34" charset="0"/>
              </a:rPr>
              <a:t>A procedure to ensure that all imported products and materials are properly valued prior to entry</a:t>
            </a:r>
          </a:p>
          <a:p>
            <a:pPr marL="457200" indent="-457200">
              <a:buSzPct val="65000"/>
              <a:buFont typeface="+mj-lt"/>
              <a:buAutoNum type="arabicPeriod"/>
            </a:pPr>
            <a:r>
              <a:rPr lang="en-US" dirty="0" smtClean="0">
                <a:latin typeface="Franklin Gothic Medium" panose="020B0603020102020204" pitchFamily="34" charset="0"/>
              </a:rPr>
              <a:t>An audit procedure to verify the accuracy of all entry information, and a procedure to submit corrections on all erroneous information submitted to CBP </a:t>
            </a:r>
          </a:p>
          <a:p>
            <a:endParaRPr lang="en-US" dirty="0"/>
          </a:p>
        </p:txBody>
      </p:sp>
    </p:spTree>
    <p:extLst>
      <p:ext uri="{BB962C8B-B14F-4D97-AF65-F5344CB8AC3E}">
        <p14:creationId xmlns:p14="http://schemas.microsoft.com/office/powerpoint/2010/main" val="1355953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6" y="256329"/>
            <a:ext cx="8937125" cy="1066800"/>
          </a:xfrm>
        </p:spPr>
        <p:txBody>
          <a:bodyPr/>
          <a:lstStyle/>
          <a:p>
            <a:pPr algn="ctr"/>
            <a:r>
              <a:rPr lang="en-US" dirty="0" smtClean="0"/>
              <a:t> </a:t>
            </a:r>
            <a:r>
              <a:rPr lang="en-US" dirty="0" smtClean="0">
                <a:latin typeface="Franklin Gothic Medium" panose="020B0603020102020204" pitchFamily="34" charset="0"/>
              </a:rPr>
              <a:t>COMPLIANCE PROGRAM - </a:t>
            </a:r>
            <a:r>
              <a:rPr lang="en-US" sz="2800" dirty="0" smtClean="0">
                <a:latin typeface="Franklin Gothic Medium" panose="020B0603020102020204" pitchFamily="34" charset="0"/>
              </a:rPr>
              <a:t>CONTINUED</a:t>
            </a:r>
            <a:endParaRPr lang="en-US" dirty="0">
              <a:latin typeface="Franklin Gothic Medium" panose="020B0603020102020204" pitchFamily="34" charset="0"/>
            </a:endParaRPr>
          </a:p>
        </p:txBody>
      </p:sp>
      <p:sp>
        <p:nvSpPr>
          <p:cNvPr id="3" name="Content Placeholder 2"/>
          <p:cNvSpPr>
            <a:spLocks noGrp="1"/>
          </p:cNvSpPr>
          <p:nvPr>
            <p:ph idx="1"/>
          </p:nvPr>
        </p:nvSpPr>
        <p:spPr>
          <a:xfrm>
            <a:off x="403412" y="1506070"/>
            <a:ext cx="8229600" cy="4103275"/>
          </a:xfrm>
        </p:spPr>
        <p:txBody>
          <a:bodyPr/>
          <a:lstStyle/>
          <a:p>
            <a:pPr marL="457200" indent="-457200">
              <a:buSzPct val="65000"/>
              <a:buFont typeface="+mj-lt"/>
              <a:buAutoNum type="arabicPeriod" startAt="5"/>
            </a:pPr>
            <a:r>
              <a:rPr lang="en-US" dirty="0" smtClean="0">
                <a:latin typeface="Franklin Gothic Medium" panose="020B0603020102020204" pitchFamily="34" charset="0"/>
              </a:rPr>
              <a:t>A procedure to keep track of dates on </a:t>
            </a:r>
            <a:r>
              <a:rPr lang="en-US" dirty="0">
                <a:latin typeface="Franklin Gothic Medium" panose="020B0603020102020204" pitchFamily="34" charset="0"/>
              </a:rPr>
              <a:t>TIBs and reconciliation </a:t>
            </a:r>
            <a:r>
              <a:rPr lang="en-US" dirty="0" smtClean="0">
                <a:latin typeface="Franklin Gothic Medium" panose="020B0603020102020204" pitchFamily="34" charset="0"/>
              </a:rPr>
              <a:t>entries, quantities and dates on </a:t>
            </a:r>
            <a:r>
              <a:rPr lang="en-US" dirty="0">
                <a:latin typeface="Franklin Gothic Medium" panose="020B0603020102020204" pitchFamily="34" charset="0"/>
              </a:rPr>
              <a:t>warehouse </a:t>
            </a:r>
            <a:r>
              <a:rPr lang="en-US" dirty="0" smtClean="0">
                <a:latin typeface="Franklin Gothic Medium" panose="020B0603020102020204" pitchFamily="34" charset="0"/>
              </a:rPr>
              <a:t>entries, plus any entries on which liquidation has been extended or suspended</a:t>
            </a:r>
            <a:endParaRPr lang="en-US" dirty="0">
              <a:latin typeface="Franklin Gothic Medium" panose="020B0603020102020204" pitchFamily="34" charset="0"/>
            </a:endParaRPr>
          </a:p>
          <a:p>
            <a:pPr marL="457200" indent="-457200">
              <a:buSzPct val="65000"/>
              <a:buFont typeface="+mj-lt"/>
              <a:buAutoNum type="arabicPeriod" startAt="5"/>
            </a:pPr>
            <a:r>
              <a:rPr lang="en-US" dirty="0" smtClean="0">
                <a:latin typeface="Franklin Gothic Medium" panose="020B0603020102020204" pitchFamily="34" charset="0"/>
              </a:rPr>
              <a:t>Procedures to ensure that imports comply with OGA requirements, such as FDA, EPA, FTC, and/or other agencies that have regulatory authority over the goods</a:t>
            </a:r>
          </a:p>
          <a:p>
            <a:pPr marL="457200" indent="-457200">
              <a:buSzPct val="65000"/>
              <a:buFont typeface="+mj-lt"/>
              <a:buAutoNum type="arabicPeriod" startAt="5"/>
            </a:pPr>
            <a:r>
              <a:rPr lang="en-US" dirty="0" smtClean="0">
                <a:latin typeface="Franklin Gothic Medium" panose="020B0603020102020204" pitchFamily="34" charset="0"/>
              </a:rPr>
              <a:t>Procedures to ensure that all communications, oral and written, from CBP and any OGAs are directed to the designated import professional for handling</a:t>
            </a:r>
          </a:p>
        </p:txBody>
      </p:sp>
    </p:spTree>
    <p:extLst>
      <p:ext uri="{BB962C8B-B14F-4D97-AF65-F5344CB8AC3E}">
        <p14:creationId xmlns:p14="http://schemas.microsoft.com/office/powerpoint/2010/main" val="3214932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7686</TotalTime>
  <Words>2280</Words>
  <Application>Microsoft Office PowerPoint</Application>
  <PresentationFormat>Custom</PresentationFormat>
  <Paragraphs>86</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Reasonable care:</vt:lpstr>
      <vt:lpstr>The “mod act”</vt:lpstr>
      <vt:lpstr>Basic Importer responsibilities</vt:lpstr>
      <vt:lpstr>Informed compliance</vt:lpstr>
      <vt:lpstr>“Reasonable care”</vt:lpstr>
      <vt:lpstr> “reasonable care” - continued</vt:lpstr>
      <vt:lpstr>Mod act requirements</vt:lpstr>
      <vt:lpstr> a CBP compliance program</vt:lpstr>
      <vt:lpstr> COMPLIANCE PROGRAM - CONTINUED</vt:lpstr>
      <vt:lpstr> COMPLIANCE PROGRAM - CONTINUED</vt:lpstr>
      <vt:lpstr>Reasonable care expectations</vt:lpstr>
      <vt:lpstr> R. C. EXPECTATIONS - CONTINUED</vt:lpstr>
      <vt:lpstr>Product classification</vt:lpstr>
      <vt:lpstr>Import Product valuation</vt:lpstr>
      <vt:lpstr>Managing reasonable care</vt:lpstr>
      <vt:lpstr>Managing reasonable care - continued</vt:lpstr>
      <vt:lpstr>Managing reasonable care - continued</vt:lpstr>
      <vt:lpstr>A Responsible, knowledgeable  person</vt:lpstr>
    </vt:vector>
  </TitlesOfParts>
  <Company>Hagon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Bisch;Charlie Snodderly</dc:creator>
  <cp:lastModifiedBy>Alpha Huynh</cp:lastModifiedBy>
  <cp:revision>278</cp:revision>
  <cp:lastPrinted>2013-10-21T16:13:46Z</cp:lastPrinted>
  <dcterms:created xsi:type="dcterms:W3CDTF">2013-05-23T18:12:25Z</dcterms:created>
  <dcterms:modified xsi:type="dcterms:W3CDTF">2015-01-15T15:24:18Z</dcterms:modified>
</cp:coreProperties>
</file>